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7"/>
  </p:notesMasterIdLst>
  <p:sldIdLst>
    <p:sldId id="257" r:id="rId5"/>
    <p:sldId id="256" r:id="rId6"/>
    <p:sldId id="259" r:id="rId7"/>
    <p:sldId id="260" r:id="rId8"/>
    <p:sldId id="261" r:id="rId9"/>
    <p:sldId id="262" r:id="rId10"/>
    <p:sldId id="264" r:id="rId11"/>
    <p:sldId id="263" r:id="rId12"/>
    <p:sldId id="265" r:id="rId13"/>
    <p:sldId id="266" r:id="rId14"/>
    <p:sldId id="277" r:id="rId15"/>
    <p:sldId id="279" r:id="rId16"/>
    <p:sldId id="278" r:id="rId17"/>
    <p:sldId id="273" r:id="rId18"/>
    <p:sldId id="274" r:id="rId19"/>
    <p:sldId id="267" r:id="rId20"/>
    <p:sldId id="271" r:id="rId21"/>
    <p:sldId id="272" r:id="rId22"/>
    <p:sldId id="268" r:id="rId23"/>
    <p:sldId id="269" r:id="rId24"/>
    <p:sldId id="270" r:id="rId25"/>
    <p:sldId id="27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76"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7034246-B7D0-660B-7385-1DF928DADAAC}" name="Guimont, Grant" initials="GG" userId="S::gguimont@highland.com::e8920645-4a06-4a73-a7e6-a180283c0eb1" providerId="AD"/>
  <p188:author id="{07731F5D-6BA6-16D3-37A1-67DFFB00ED12}" name="Henry, Sarah" initials="HS" userId="S::shenry@highland.com::f4ac5828-6a8b-4c46-9d0b-48a50b20f4fa" providerId="AD"/>
  <p188:author id="{BA37B7A1-6B2B-F973-85D1-7F34CD671F89}" name="Sinnott, Lauren" initials="LS" userId="S::lsinnott@highland.com::bfb49a13-24ea-459d-b2a2-ea992ee09fe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34A59"/>
    <a:srgbClr val="001D3C"/>
    <a:srgbClr val="A0D5B5"/>
    <a:srgbClr val="F051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2AC220-BE6C-9F19-A225-CE6E37F3B62D}" v="9" dt="2023-09-20T19:05:28.198"/>
    <p1510:client id="{95D61A64-8E61-1A7F-89F1-A79574394B3D}" v="1" dt="2023-09-25T17:48:26.849"/>
    <p1510:client id="{B1252E29-8829-465B-2B14-79917D4E96C3}" v="25" dt="2023-09-20T19:22:40.687"/>
    <p1510:client id="{B3E0FAFB-DC53-267F-028B-D8C40FE62CE8}" v="1" dt="2023-09-20T18:21:43.643"/>
    <p1510:client id="{E7CDFE94-6F62-4BDC-BC0E-F51570E48F09}" vWet="2" dt="2023-09-20T19:20:19.605"/>
    <p1510:client id="{EE59556A-ABB7-8149-86B3-27C7D6D2AE2A}" v="640" dt="2023-09-20T18:47:47.2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976"/>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E9D142-C28D-8B4C-8CDC-FDF66289EC54}" type="datetimeFigureOut">
              <a:rPr lang="en-US" smtClean="0"/>
              <a:t>10/4/2023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800D3D-0652-494A-A7CB-67E36751853C}" type="slidenum">
              <a:rPr lang="en-US" smtClean="0"/>
              <a:t>‹#›</a:t>
            </a:fld>
            <a:endParaRPr lang="en-US"/>
          </a:p>
        </p:txBody>
      </p:sp>
    </p:spTree>
    <p:extLst>
      <p:ext uri="{BB962C8B-B14F-4D97-AF65-F5344CB8AC3E}">
        <p14:creationId xmlns:p14="http://schemas.microsoft.com/office/powerpoint/2010/main" val="1782811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solidFill>
                  <a:srgbClr val="5E5F61"/>
                </a:solidFill>
                <a:effectLst/>
                <a:latin typeface="Arial" panose="020B0604020202020204" pitchFamily="34" charset="0"/>
                <a:ea typeface="Calibri" panose="020F0502020204030204" pitchFamily="34" charset="0"/>
                <a:cs typeface="Gotham Book"/>
              </a:rPr>
              <a:t>Today, I want to have a conversation about a major change that’s going on in this country. As the American population ages, an unprecedented wave of longevity for those over age 65 could present a crucial need for long-term care solutions. And I want to make sure that you know all of the facts beforehand in order to have the best, possible plan in place.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solidFill>
                  <a:srgbClr val="5E5F61"/>
                </a:solidFill>
                <a:effectLst/>
                <a:latin typeface="Arial" panose="020B0604020202020204" pitchFamily="34" charset="0"/>
                <a:ea typeface="Calibri" panose="020F0502020204030204" pitchFamily="34" charset="0"/>
                <a:cs typeface="Gotham Book"/>
              </a:rPr>
              <a:t>These shifts in demographics will bring many challenges for you, your loved ones, and for anyone who has to provide care to you and the people you love.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solidFill>
                  <a:srgbClr val="5E5F61"/>
                </a:solidFill>
                <a:effectLst/>
                <a:latin typeface="Arial" panose="020B0604020202020204" pitchFamily="34" charset="0"/>
                <a:ea typeface="Calibri" panose="020F0502020204030204" pitchFamily="34" charset="0"/>
                <a:cs typeface="Gotham Book"/>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Those challenges are mostly of preparation and foresight – not just on an individual level… BUT also on a family level and a society level.</a:t>
            </a:r>
          </a:p>
        </p:txBody>
      </p:sp>
      <p:sp>
        <p:nvSpPr>
          <p:cNvPr id="4" name="Slide Number Placeholder 3"/>
          <p:cNvSpPr>
            <a:spLocks noGrp="1"/>
          </p:cNvSpPr>
          <p:nvPr>
            <p:ph type="sldNum" sz="quarter" idx="5"/>
          </p:nvPr>
        </p:nvSpPr>
        <p:spPr/>
        <p:txBody>
          <a:bodyPr/>
          <a:lstStyle/>
          <a:p>
            <a:fld id="{4A800D3D-0652-494A-A7CB-67E36751853C}" type="slidenum">
              <a:rPr lang="en-US" smtClean="0"/>
              <a:t>1</a:t>
            </a:fld>
            <a:endParaRPr lang="en-US"/>
          </a:p>
        </p:txBody>
      </p:sp>
    </p:spTree>
    <p:extLst>
      <p:ext uri="{BB962C8B-B14F-4D97-AF65-F5344CB8AC3E}">
        <p14:creationId xmlns:p14="http://schemas.microsoft.com/office/powerpoint/2010/main" val="3439830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mj-lt"/>
              <a:buNone/>
            </a:pPr>
            <a:r>
              <a:rPr lang="en-US" sz="1800">
                <a:solidFill>
                  <a:srgbClr val="5E5F61"/>
                </a:solidFill>
                <a:effectLst/>
                <a:latin typeface="Arial" panose="020B0604020202020204" pitchFamily="34" charset="0"/>
                <a:ea typeface="Calibri" panose="020F0502020204030204" pitchFamily="34" charset="0"/>
                <a:cs typeface="Gotham Book"/>
              </a:rPr>
              <a:t>1. Death benefit exceeds premiums paid</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mj-lt"/>
              <a:buNone/>
            </a:pPr>
            <a:r>
              <a:rPr lang="en-US" sz="1800">
                <a:solidFill>
                  <a:srgbClr val="5E5F61"/>
                </a:solidFill>
                <a:effectLst/>
                <a:latin typeface="Arial" panose="020B0604020202020204" pitchFamily="34" charset="0"/>
                <a:ea typeface="Calibri" panose="020F0502020204030204" pitchFamily="34" charset="0"/>
                <a:cs typeface="Gotham Book"/>
              </a:rPr>
              <a:t>2. Survivorship policies protect couples at second death</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mj-lt"/>
              <a:buNone/>
            </a:pPr>
            <a:r>
              <a:rPr lang="en-US" sz="1800">
                <a:solidFill>
                  <a:srgbClr val="5E5F61"/>
                </a:solidFill>
                <a:effectLst/>
                <a:latin typeface="Arial" panose="020B0604020202020204" pitchFamily="34" charset="0"/>
                <a:ea typeface="Calibri" panose="020F0502020204030204" pitchFamily="34" charset="0"/>
                <a:cs typeface="Gotham Book"/>
              </a:rPr>
              <a:t>3. Tax-free death benefit if care is not needed</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mj-lt"/>
              <a:buNone/>
            </a:pPr>
            <a:r>
              <a:rPr lang="en-US" sz="1800">
                <a:solidFill>
                  <a:srgbClr val="5E5F61"/>
                </a:solidFill>
                <a:effectLst/>
                <a:latin typeface="Arial" panose="020B0604020202020204" pitchFamily="34" charset="0"/>
                <a:ea typeface="Calibri" panose="020F0502020204030204" pitchFamily="34" charset="0"/>
                <a:cs typeface="Gotham Book"/>
              </a:rPr>
              <a:t>4. Viable option to replenish lost wealth for clients who cannot qualify for traditional long-term care policies or riders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A800D3D-0652-494A-A7CB-67E36751853C}" type="slidenum">
              <a:rPr lang="en-US" smtClean="0"/>
              <a:t>10</a:t>
            </a:fld>
            <a:endParaRPr lang="en-US"/>
          </a:p>
        </p:txBody>
      </p:sp>
    </p:spTree>
    <p:extLst>
      <p:ext uri="{BB962C8B-B14F-4D97-AF65-F5344CB8AC3E}">
        <p14:creationId xmlns:p14="http://schemas.microsoft.com/office/powerpoint/2010/main" val="19918370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Your clients’ responses to these five questions will help determine if LTC insurance is an appropriate option.</a:t>
            </a:r>
          </a:p>
          <a:p>
            <a:endParaRPr lang="en-US">
              <a:cs typeface="Calibri"/>
            </a:endParaRPr>
          </a:p>
          <a:p>
            <a:pPr marL="228600" indent="-228600">
              <a:buAutoNum type="arabicPeriod"/>
            </a:pPr>
            <a:r>
              <a:rPr lang="en-US"/>
              <a:t>Based on your or your family’s health history, do you anticipate a need for extended home health care?</a:t>
            </a:r>
            <a:endParaRPr lang="en-US">
              <a:cs typeface="Calibri" panose="020F0502020204030204"/>
            </a:endParaRPr>
          </a:p>
          <a:p>
            <a:r>
              <a:rPr lang="en-US"/>
              <a:t> </a:t>
            </a:r>
            <a:endParaRPr lang="en-US">
              <a:cs typeface="Calibri"/>
            </a:endParaRPr>
          </a:p>
          <a:p>
            <a:r>
              <a:rPr lang="en-US"/>
              <a:t>2. If an incident requiring long-term health care were to occur, which assets would you sell first to cover the costs?</a:t>
            </a:r>
            <a:endParaRPr lang="en-US">
              <a:cs typeface="Calibri" panose="020F0502020204030204"/>
            </a:endParaRPr>
          </a:p>
          <a:p>
            <a:r>
              <a:rPr lang="en-US"/>
              <a:t> </a:t>
            </a:r>
            <a:endParaRPr lang="en-US">
              <a:cs typeface="Calibri"/>
            </a:endParaRPr>
          </a:p>
          <a:p>
            <a:r>
              <a:rPr lang="en-US"/>
              <a:t>3. Do you have sufficient earnings and retirement savings to afford long-term care costs without insurance?</a:t>
            </a:r>
            <a:endParaRPr lang="en-US">
              <a:cs typeface="Calibri" panose="020F0502020204030204"/>
            </a:endParaRPr>
          </a:p>
          <a:p>
            <a:r>
              <a:rPr lang="en-US"/>
              <a:t> </a:t>
            </a:r>
            <a:endParaRPr lang="en-US">
              <a:cs typeface="Calibri"/>
            </a:endParaRPr>
          </a:p>
          <a:p>
            <a:r>
              <a:rPr lang="en-US"/>
              <a:t>4. Do you have other intentions for what you’ve saved over the years?</a:t>
            </a:r>
            <a:endParaRPr lang="en-US">
              <a:cs typeface="Calibri" panose="020F0502020204030204"/>
            </a:endParaRPr>
          </a:p>
          <a:p>
            <a:r>
              <a:rPr lang="en-US"/>
              <a:t> </a:t>
            </a:r>
            <a:endParaRPr lang="en-US">
              <a:cs typeface="Calibri"/>
            </a:endParaRPr>
          </a:p>
          <a:p>
            <a:r>
              <a:rPr lang="en-US"/>
              <a:t>5. Is your client currently caring for an aging parent?</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4A800D3D-0652-494A-A7CB-67E36751853C}" type="slidenum">
              <a:rPr lang="en-US" smtClean="0"/>
              <a:t>12</a:t>
            </a:fld>
            <a:endParaRPr lang="en-US"/>
          </a:p>
        </p:txBody>
      </p:sp>
    </p:spTree>
    <p:extLst>
      <p:ext uri="{BB962C8B-B14F-4D97-AF65-F5344CB8AC3E}">
        <p14:creationId xmlns:p14="http://schemas.microsoft.com/office/powerpoint/2010/main" val="3205258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Many insurance companies recommend buying LTC insurance sooner rather than later for a lower-cost policy. However, health is another major reason to consider coverage at younger ages. If your clients are not in good health, or have a family history of dementia, they may not qualify for LTC insurance or may have limited options.</a:t>
            </a:r>
          </a:p>
          <a:p>
            <a:endParaRPr lang="en-US">
              <a:cs typeface="Calibri"/>
            </a:endParaRPr>
          </a:p>
        </p:txBody>
      </p:sp>
      <p:sp>
        <p:nvSpPr>
          <p:cNvPr id="4" name="Slide Number Placeholder 3"/>
          <p:cNvSpPr>
            <a:spLocks noGrp="1"/>
          </p:cNvSpPr>
          <p:nvPr>
            <p:ph type="sldNum" sz="quarter" idx="5"/>
          </p:nvPr>
        </p:nvSpPr>
        <p:spPr/>
        <p:txBody>
          <a:bodyPr/>
          <a:lstStyle/>
          <a:p>
            <a:fld id="{4A800D3D-0652-494A-A7CB-67E36751853C}" type="slidenum">
              <a:rPr lang="en-US" smtClean="0"/>
              <a:t>13</a:t>
            </a:fld>
            <a:endParaRPr lang="en-US"/>
          </a:p>
        </p:txBody>
      </p:sp>
    </p:spTree>
    <p:extLst>
      <p:ext uri="{BB962C8B-B14F-4D97-AF65-F5344CB8AC3E}">
        <p14:creationId xmlns:p14="http://schemas.microsoft.com/office/powerpoint/2010/main" val="19060054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insurance solutions that clients may find more palatable than the “use it or you lose it” aspect of traditional long-term care insurance. Linked Benefit (sometimes called LTC hybrid solutions) offer great value and benefits as part of a financial plan. </a:t>
            </a:r>
          </a:p>
          <a:p>
            <a:r>
              <a:rPr lang="en-US"/>
              <a:t> </a:t>
            </a:r>
            <a:endParaRPr lang="en-US">
              <a:cs typeface="Calibri"/>
            </a:endParaRPr>
          </a:p>
          <a:p>
            <a:r>
              <a:rPr lang="en-US"/>
              <a:t>Linked Benefit products are life insurance contracts integrated with long-term care benefits. In Linked Benefit policies, the death benefit is not the primary focus but enables a way to ensure the client doesn’t lose their premium dollars should they not have a care need. </a:t>
            </a:r>
          </a:p>
          <a:p>
            <a:r>
              <a:rPr lang="en-US"/>
              <a:t> </a:t>
            </a:r>
            <a:endParaRPr lang="en-US">
              <a:cs typeface="Calibri"/>
            </a:endParaRPr>
          </a:p>
          <a:p>
            <a:r>
              <a:rPr lang="en-US"/>
              <a:t>If the client does need care, Linked Benefit products include care coordination resources from the insurance carrier.</a:t>
            </a:r>
            <a:endParaRPr lang="en-US">
              <a:cs typeface="Calibri"/>
            </a:endParaRPr>
          </a:p>
        </p:txBody>
      </p:sp>
      <p:sp>
        <p:nvSpPr>
          <p:cNvPr id="4" name="Slide Number Placeholder 3"/>
          <p:cNvSpPr>
            <a:spLocks noGrp="1"/>
          </p:cNvSpPr>
          <p:nvPr>
            <p:ph type="sldNum" sz="quarter" idx="5"/>
          </p:nvPr>
        </p:nvSpPr>
        <p:spPr/>
        <p:txBody>
          <a:bodyPr/>
          <a:lstStyle/>
          <a:p>
            <a:fld id="{4A800D3D-0652-494A-A7CB-67E36751853C}" type="slidenum">
              <a:rPr lang="en-US" smtClean="0"/>
              <a:t>14</a:t>
            </a:fld>
            <a:endParaRPr lang="en-US"/>
          </a:p>
        </p:txBody>
      </p:sp>
    </p:spTree>
    <p:extLst>
      <p:ext uri="{BB962C8B-B14F-4D97-AF65-F5344CB8AC3E}">
        <p14:creationId xmlns:p14="http://schemas.microsoft.com/office/powerpoint/2010/main" val="4039786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Linked Benefit products evolved to offer numerous, flexible-payment options, a welcome contrast with the original single premium plans of years’ past. The flexibility makes these products viable for a greater number of clients, both those with a lump sum available and those who want to pay over time.</a:t>
            </a:r>
          </a:p>
          <a:p>
            <a:r>
              <a:rPr lang="en-US"/>
              <a:t> </a:t>
            </a:r>
          </a:p>
          <a:p>
            <a:r>
              <a:rPr lang="en-US"/>
              <a:t>Features include:</a:t>
            </a:r>
          </a:p>
          <a:p>
            <a:pPr marL="285750" indent="-285750">
              <a:buFont typeface="Arial"/>
              <a:buChar char="•"/>
            </a:pPr>
            <a:r>
              <a:rPr lang="en-US"/>
              <a:t>Tax-free LTC benefits exceed premiums paid, often by two or three times</a:t>
            </a:r>
          </a:p>
          <a:p>
            <a:pPr marL="285750" indent="-285750">
              <a:buFont typeface="Arial"/>
              <a:buChar char="•"/>
            </a:pPr>
            <a:r>
              <a:rPr lang="en-US"/>
              <a:t>Long-term care resources</a:t>
            </a:r>
          </a:p>
          <a:p>
            <a:pPr marL="285750" indent="-285750">
              <a:buFont typeface="Arial"/>
              <a:buChar char="•"/>
            </a:pPr>
            <a:r>
              <a:rPr lang="en-US"/>
              <a:t>Care coordination from the insurance carriers</a:t>
            </a:r>
          </a:p>
          <a:p>
            <a:pPr marL="285750" indent="-285750">
              <a:buFont typeface="Arial"/>
              <a:buChar char="•"/>
            </a:pPr>
            <a:r>
              <a:rPr lang="en-US"/>
              <a:t>Tax-free death benefit if care is not needed</a:t>
            </a:r>
          </a:p>
        </p:txBody>
      </p:sp>
      <p:sp>
        <p:nvSpPr>
          <p:cNvPr id="4" name="Slide Number Placeholder 3"/>
          <p:cNvSpPr>
            <a:spLocks noGrp="1"/>
          </p:cNvSpPr>
          <p:nvPr>
            <p:ph type="sldNum" sz="quarter" idx="5"/>
          </p:nvPr>
        </p:nvSpPr>
        <p:spPr/>
        <p:txBody>
          <a:bodyPr/>
          <a:lstStyle/>
          <a:p>
            <a:fld id="{4A800D3D-0652-494A-A7CB-67E36751853C}" type="slidenum">
              <a:rPr lang="en-US" smtClean="0"/>
              <a:t>15</a:t>
            </a:fld>
            <a:endParaRPr lang="en-US"/>
          </a:p>
        </p:txBody>
      </p:sp>
    </p:spTree>
    <p:extLst>
      <p:ext uri="{BB962C8B-B14F-4D97-AF65-F5344CB8AC3E}">
        <p14:creationId xmlns:p14="http://schemas.microsoft.com/office/powerpoint/2010/main" val="1071521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Longevity planning involves more than just long-term care planning. Annuities offer clients the peace of mind of income they cannot outlive, and accumulation for their future needs.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It’s been said that life insurance protects against dying too soon.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If that’s true, then annuities protect against living too long.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Annuities may offer clients better potential rates of return when compared to their current savings – especially if the savings are in traditional bank products, such as savings accounts, CDs, and money market.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4A800D3D-0652-494A-A7CB-67E36751853C}" type="slidenum">
              <a:rPr lang="en-US" smtClean="0"/>
              <a:t>16</a:t>
            </a:fld>
            <a:endParaRPr lang="en-US"/>
          </a:p>
        </p:txBody>
      </p:sp>
    </p:spTree>
    <p:extLst>
      <p:ext uri="{BB962C8B-B14F-4D97-AF65-F5344CB8AC3E}">
        <p14:creationId xmlns:p14="http://schemas.microsoft.com/office/powerpoint/2010/main" val="2168273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indent="0">
              <a:buNone/>
            </a:pPr>
            <a:r>
              <a:rPr lang="en-US">
                <a:latin typeface="Verdana"/>
                <a:ea typeface="Verdana"/>
              </a:rPr>
              <a:t>Most retirees are concerned about two things:</a:t>
            </a:r>
          </a:p>
          <a:p>
            <a:pPr marL="182880" indent="0">
              <a:buNone/>
            </a:pPr>
            <a:endParaRPr lang="en-US">
              <a:latin typeface="Verdana"/>
              <a:ea typeface="Verdana"/>
            </a:endParaRPr>
          </a:p>
          <a:p>
            <a:pPr marL="0" marR="0" indent="0">
              <a:spcBef>
                <a:spcPts val="0"/>
              </a:spcBef>
              <a:spcAft>
                <a:spcPts val="0"/>
              </a:spcAft>
              <a:buFont typeface="+mj-lt"/>
              <a:buNone/>
            </a:pPr>
            <a:r>
              <a:rPr lang="en-US">
                <a:latin typeface="Verdana" panose="020B0604030504040204" pitchFamily="34" charset="0"/>
                <a:ea typeface="Verdana" panose="020B0604030504040204" pitchFamily="34" charset="0"/>
                <a:cs typeface="Times New Roman" panose="02020603050405020304" pitchFamily="18" charset="0"/>
              </a:rPr>
              <a:t>1. R</a:t>
            </a:r>
            <a:r>
              <a:rPr lang="en-US">
                <a:effectLst/>
                <a:latin typeface="Verdana" panose="020B0604030504040204" pitchFamily="34" charset="0"/>
                <a:ea typeface="Verdana" panose="020B0604030504040204" pitchFamily="34" charset="0"/>
                <a:cs typeface="Times New Roman" panose="02020603050405020304" pitchFamily="18" charset="0"/>
              </a:rPr>
              <a:t>unning out of money.</a:t>
            </a:r>
          </a:p>
          <a:p>
            <a:pPr marL="0" marR="0" indent="0">
              <a:spcBef>
                <a:spcPts val="0"/>
              </a:spcBef>
              <a:spcAft>
                <a:spcPts val="0"/>
              </a:spcAft>
              <a:buFont typeface="+mj-lt"/>
              <a:buNone/>
            </a:pPr>
            <a:r>
              <a:rPr lang="en-US">
                <a:latin typeface="Verdana" panose="020B0604030504040204" pitchFamily="34" charset="0"/>
                <a:ea typeface="Verdana" panose="020B0604030504040204" pitchFamily="34" charset="0"/>
                <a:cs typeface="Times New Roman" panose="02020603050405020304" pitchFamily="18" charset="0"/>
              </a:rPr>
              <a:t>2. T</a:t>
            </a:r>
            <a:r>
              <a:rPr lang="en-US">
                <a:effectLst/>
                <a:latin typeface="Verdana" panose="020B0604030504040204" pitchFamily="34" charset="0"/>
                <a:ea typeface="Verdana" panose="020B0604030504040204" pitchFamily="34" charset="0"/>
                <a:cs typeface="Times New Roman" panose="02020603050405020304" pitchFamily="18" charset="0"/>
              </a:rPr>
              <a:t>he risk of market volatility during retirement.</a:t>
            </a:r>
          </a:p>
          <a:p>
            <a:pPr marL="0" marR="0" indent="0">
              <a:spcBef>
                <a:spcPts val="0"/>
              </a:spcBef>
              <a:spcAft>
                <a:spcPts val="0"/>
              </a:spcAft>
              <a:buNone/>
            </a:pPr>
            <a:endParaRPr lang="en-US">
              <a:latin typeface="Verdana" panose="020B0604030504040204" pitchFamily="34" charset="0"/>
              <a:ea typeface="Verdana" panose="020B0604030504040204" pitchFamily="34" charset="0"/>
              <a:cs typeface="Times New Roman" panose="02020603050405020304" pitchFamily="18" charset="0"/>
            </a:endParaRPr>
          </a:p>
          <a:p>
            <a:pPr marL="0" marR="0" indent="0">
              <a:spcBef>
                <a:spcPts val="0"/>
              </a:spcBef>
              <a:spcAft>
                <a:spcPts val="0"/>
              </a:spcAft>
              <a:buNone/>
            </a:pPr>
            <a:r>
              <a:rPr lang="en-US">
                <a:effectLst/>
                <a:latin typeface="Verdana" panose="020B0604030504040204" pitchFamily="34" charset="0"/>
                <a:ea typeface="Verdana" panose="020B0604030504040204" pitchFamily="34" charset="0"/>
                <a:cs typeface="Times New Roman" panose="02020603050405020304" pitchFamily="18" charset="0"/>
              </a:rPr>
              <a:t>Annuities are the only investment vehicle that can solve both of those problems</a:t>
            </a:r>
            <a:r>
              <a:rPr lang="en-US" sz="1000">
                <a:effectLst/>
                <a:latin typeface="Arial" panose="020B0604020202020204" pitchFamily="34" charset="0"/>
                <a:ea typeface="Calibri" panose="020F0502020204030204" pitchFamily="34" charset="0"/>
                <a:cs typeface="Times New Roman" panose="02020603050405020304" pitchFamily="18" charset="0"/>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4A800D3D-0652-494A-A7CB-67E36751853C}" type="slidenum">
              <a:rPr lang="en-US" smtClean="0"/>
              <a:t>17</a:t>
            </a:fld>
            <a:endParaRPr lang="en-US"/>
          </a:p>
        </p:txBody>
      </p:sp>
    </p:spTree>
    <p:extLst>
      <p:ext uri="{BB962C8B-B14F-4D97-AF65-F5344CB8AC3E}">
        <p14:creationId xmlns:p14="http://schemas.microsoft.com/office/powerpoint/2010/main" val="32308537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Without having explicit lifetime income insurance, more than one third of defined contribution plan participants may run out of money in retirement.</a:t>
            </a:r>
            <a:r>
              <a:rPr lang="en-US" sz="1800" baseline="30000">
                <a:effectLst/>
                <a:latin typeface="Arial" panose="020B0604020202020204" pitchFamily="34" charset="0"/>
                <a:ea typeface="Calibri" panose="020F0502020204030204" pitchFamily="34" charset="0"/>
                <a:cs typeface="Times New Roman" panose="02020603050405020304" pitchFamily="18" charset="0"/>
              </a:rPr>
              <a: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When it comes to annuities, many participants reported they were scared to surrender a large portion of their assets and lock that money away.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Investors are hungry for solutions that provide protection from downside risk and guaranteed income, and </a:t>
            </a:r>
            <a:r>
              <a:rPr lang="en-US" sz="1800" b="1">
                <a:effectLst/>
                <a:latin typeface="Arial" panose="020B0604020202020204" pitchFamily="34" charset="0"/>
                <a:ea typeface="Calibri" panose="020F0502020204030204" pitchFamily="34" charset="0"/>
                <a:cs typeface="Times New Roman" panose="02020603050405020304" pitchFamily="18" charset="0"/>
              </a:rPr>
              <a:t>annuities are one of the only vehicles that can solve both problems.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You can take advantage of a positive index performance. An indexed annuity with a decent participation rate will help you significantly reduce your risk, but also give you the growth you absolutely still need.</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A800D3D-0652-494A-A7CB-67E36751853C}" type="slidenum">
              <a:rPr lang="en-US" smtClean="0"/>
              <a:t>18</a:t>
            </a:fld>
            <a:endParaRPr lang="en-US"/>
          </a:p>
        </p:txBody>
      </p:sp>
    </p:spTree>
    <p:extLst>
      <p:ext uri="{BB962C8B-B14F-4D97-AF65-F5344CB8AC3E}">
        <p14:creationId xmlns:p14="http://schemas.microsoft.com/office/powerpoint/2010/main" val="21533470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a:effectLst/>
                <a:latin typeface="Arial" panose="020B0604020202020204" pitchFamily="34" charset="0"/>
                <a:ea typeface="Calibri" panose="020F0502020204030204" pitchFamily="34" charset="0"/>
                <a:cs typeface="Times New Roman" panose="02020603050405020304" pitchFamily="18" charset="0"/>
              </a:rPr>
              <a:t>1. Safety:</a:t>
            </a:r>
            <a:r>
              <a:rPr lang="en-US" sz="1800">
                <a:effectLst/>
                <a:latin typeface="Arial" panose="020B0604020202020204" pitchFamily="34" charset="0"/>
                <a:ea typeface="Calibri" panose="020F0502020204030204" pitchFamily="34" charset="0"/>
                <a:cs typeface="Times New Roman" panose="02020603050405020304" pitchFamily="18" charset="0"/>
              </a:rPr>
              <a:t> Fixed and Fixed Index Annuities (FIAs) offer a guarantee of principal for you backed by the full faith and credit of our company.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a:effectLst/>
                <a:latin typeface="Arial" panose="020B0604020202020204" pitchFamily="34" charset="0"/>
                <a:ea typeface="Calibri" panose="020F0502020204030204" pitchFamily="34" charset="0"/>
                <a:cs typeface="Times New Roman" panose="02020603050405020304" pitchFamily="18" charset="0"/>
              </a:rPr>
              <a:t>2. Tax deferral:</a:t>
            </a:r>
            <a:r>
              <a:rPr lang="en-US" sz="1800">
                <a:effectLst/>
                <a:latin typeface="Arial" panose="020B0604020202020204" pitchFamily="34" charset="0"/>
                <a:ea typeface="Calibri" panose="020F0502020204030204" pitchFamily="34" charset="0"/>
                <a:cs typeface="Times New Roman" panose="02020603050405020304" pitchFamily="18" charset="0"/>
              </a:rPr>
              <a:t> Annuity contracts grow tax-deferred, so you can earn interest three ways: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a. Interest on initial premium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b. interest on the interest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c. interest on the dollars that would otherwise have to be paid in taxes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a:effectLst/>
                <a:latin typeface="Arial" panose="020B0604020202020204" pitchFamily="34" charset="0"/>
                <a:ea typeface="Calibri" panose="020F0502020204030204" pitchFamily="34" charset="0"/>
                <a:cs typeface="Times New Roman" panose="02020603050405020304" pitchFamily="18" charset="0"/>
              </a:rPr>
              <a:t>3. Liquidity:</a:t>
            </a:r>
            <a:r>
              <a:rPr lang="en-US" sz="1800">
                <a:effectLst/>
                <a:latin typeface="Arial" panose="020B0604020202020204" pitchFamily="34" charset="0"/>
                <a:ea typeface="Calibri" panose="020F0502020204030204" pitchFamily="34" charset="0"/>
                <a:cs typeface="Times New Roman" panose="02020603050405020304" pitchFamily="18" charset="0"/>
              </a:rPr>
              <a:t> Most annuities have a contingent deferred sales charge (CDSC) which declines on a contractual schedule over the first five to 10 years. This ensures that 100% of your premium is working from day one, without an up-front sales charge.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a:effectLst/>
                <a:latin typeface="Arial" panose="020B0604020202020204" pitchFamily="34" charset="0"/>
                <a:ea typeface="Calibri" panose="020F0502020204030204" pitchFamily="34" charset="0"/>
                <a:cs typeface="Times New Roman" panose="02020603050405020304" pitchFamily="18" charset="0"/>
              </a:rPr>
              <a:t>4. Protection from creditors:</a:t>
            </a:r>
            <a:r>
              <a:rPr lang="en-US" sz="1800">
                <a:effectLst/>
                <a:latin typeface="Arial" panose="020B0604020202020204" pitchFamily="34" charset="0"/>
                <a:ea typeface="Calibri" panose="020F0502020204030204" pitchFamily="34" charset="0"/>
                <a:cs typeface="Times New Roman" panose="02020603050405020304" pitchFamily="18" charset="0"/>
              </a:rPr>
              <a:t> In most states, annuities are protected from creditors, unlike most other investments.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a:effectLst/>
                <a:latin typeface="Arial" panose="020B0604020202020204" pitchFamily="34" charset="0"/>
                <a:ea typeface="Calibri" panose="020F0502020204030204" pitchFamily="34" charset="0"/>
                <a:cs typeface="Times New Roman" panose="02020603050405020304" pitchFamily="18" charset="0"/>
              </a:rPr>
              <a:t>5. Income:</a:t>
            </a:r>
            <a:r>
              <a:rPr lang="en-US" sz="1800">
                <a:effectLst/>
                <a:latin typeface="Arial" panose="020B0604020202020204" pitchFamily="34" charset="0"/>
                <a:ea typeface="Calibri" panose="020F0502020204030204" pitchFamily="34" charset="0"/>
                <a:cs typeface="Times New Roman" panose="02020603050405020304" pitchFamily="18" charset="0"/>
              </a:rPr>
              <a:t> Annuities are the only financial instrument that can pay an income that cannot be outlived. Almost all annuities offer a host of annuitization options, which allows you to exchange the current contract value for a series of guaranteed payments.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4A800D3D-0652-494A-A7CB-67E36751853C}" type="slidenum">
              <a:rPr lang="en-US" smtClean="0"/>
              <a:t>19</a:t>
            </a:fld>
            <a:endParaRPr lang="en-US"/>
          </a:p>
        </p:txBody>
      </p:sp>
    </p:spTree>
    <p:extLst>
      <p:ext uri="{BB962C8B-B14F-4D97-AF65-F5344CB8AC3E}">
        <p14:creationId xmlns:p14="http://schemas.microsoft.com/office/powerpoint/2010/main" val="16834342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spcBef>
                <a:spcPts val="0"/>
              </a:spcBef>
              <a:spcAft>
                <a:spcPts val="0"/>
              </a:spcAft>
              <a:buNone/>
            </a:pPr>
            <a:r>
              <a:rPr lang="en-US" sz="1800" b="1">
                <a:solidFill>
                  <a:srgbClr val="5E5F61"/>
                </a:solidFill>
                <a:effectLst/>
                <a:latin typeface="Arial" panose="020B0604020202020204" pitchFamily="34" charset="0"/>
                <a:ea typeface="Calibri" panose="020F0502020204030204" pitchFamily="34" charset="0"/>
                <a:cs typeface="Gotham Book"/>
              </a:rPr>
              <a:t>1. Tax-deferred growth:</a:t>
            </a:r>
            <a:r>
              <a:rPr lang="en-US" sz="1800">
                <a:solidFill>
                  <a:srgbClr val="5E5F61"/>
                </a:solidFill>
                <a:effectLst/>
                <a:latin typeface="Arial" panose="020B0604020202020204" pitchFamily="34" charset="0"/>
                <a:ea typeface="Calibri" panose="020F0502020204030204" pitchFamily="34" charset="0"/>
                <a:cs typeface="Gotham Book"/>
              </a:rPr>
              <a:t> and higher returns than fixed savings.</a:t>
            </a:r>
          </a:p>
          <a:p>
            <a:pPr marL="342900" marR="0" indent="-342900">
              <a:spcBef>
                <a:spcPts val="0"/>
              </a:spcBef>
              <a:spcAft>
                <a:spcPts val="0"/>
              </a:spcAft>
              <a:buAutoNum type="arabicPeriod"/>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a:solidFill>
                  <a:srgbClr val="5E5F61"/>
                </a:solidFill>
                <a:effectLst/>
                <a:latin typeface="Arial" panose="020B0604020202020204" pitchFamily="34" charset="0"/>
                <a:ea typeface="Calibri" panose="020F0502020204030204" pitchFamily="34" charset="0"/>
                <a:cs typeface="Gotham Book"/>
              </a:rPr>
              <a:t>2. Living benefits:</a:t>
            </a:r>
            <a:r>
              <a:rPr lang="en-US" sz="1800">
                <a:solidFill>
                  <a:srgbClr val="5E5F61"/>
                </a:solidFill>
                <a:effectLst/>
                <a:latin typeface="Arial" panose="020B0604020202020204" pitchFamily="34" charset="0"/>
                <a:ea typeface="Calibri" panose="020F0502020204030204" pitchFamily="34" charset="0"/>
                <a:cs typeface="Gotham Book"/>
              </a:rPr>
              <a:t> if needed for long-term care.</a:t>
            </a:r>
          </a:p>
          <a:p>
            <a:pPr marL="0" marR="0">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a:solidFill>
                  <a:srgbClr val="5E5F61"/>
                </a:solidFill>
                <a:effectLst/>
                <a:latin typeface="Arial" panose="020B0604020202020204" pitchFamily="34" charset="0"/>
                <a:ea typeface="Calibri" panose="020F0502020204030204" pitchFamily="34" charset="0"/>
                <a:cs typeface="Gotham Book"/>
              </a:rPr>
              <a:t>3. Bypass probate:</a:t>
            </a:r>
            <a:r>
              <a:rPr lang="en-US" sz="1800">
                <a:solidFill>
                  <a:srgbClr val="5E5F61"/>
                </a:solidFill>
                <a:effectLst/>
                <a:latin typeface="Arial" panose="020B0604020202020204" pitchFamily="34" charset="0"/>
                <a:ea typeface="Calibri" panose="020F0502020204030204" pitchFamily="34" charset="0"/>
                <a:cs typeface="Gotham Book"/>
              </a:rPr>
              <a:t> for the named beneficiary as part of the client’s overall plan.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4A800D3D-0652-494A-A7CB-67E36751853C}" type="slidenum">
              <a:rPr lang="en-US" smtClean="0"/>
              <a:t>20</a:t>
            </a:fld>
            <a:endParaRPr lang="en-US"/>
          </a:p>
        </p:txBody>
      </p:sp>
    </p:spTree>
    <p:extLst>
      <p:ext uri="{BB962C8B-B14F-4D97-AF65-F5344CB8AC3E}">
        <p14:creationId xmlns:p14="http://schemas.microsoft.com/office/powerpoint/2010/main" val="2408792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This is all about Living Longer and Better Lives. A lot of our conversation today is going to be about care – specifically longevity planning.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solidFill>
                  <a:srgbClr val="5E5F61"/>
                </a:solidFill>
                <a:effectLst/>
                <a:latin typeface="Arial" panose="020B0604020202020204" pitchFamily="34" charset="0"/>
                <a:ea typeface="Calibri" panose="020F0502020204030204" pitchFamily="34" charset="0"/>
                <a:cs typeface="Gotham Book"/>
              </a:rPr>
              <a:t>Fortunately, Americans are living longer. My hope for all of my clients is that they age with dignity, unburdened with worries about income, portfolio performance, or whether you’ll have sufficient resources to provide for your eventual care.</a:t>
            </a:r>
          </a:p>
          <a:p>
            <a:pPr marL="0" marR="0">
              <a:spcBef>
                <a:spcPts val="0"/>
              </a:spcBef>
              <a:spcAft>
                <a:spcPts val="0"/>
              </a:spcAft>
            </a:pPr>
            <a:endParaRPr lang="en-US" sz="1800">
              <a:solidFill>
                <a:srgbClr val="5E5F61"/>
              </a:solidFill>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800">
              <a:solidFill>
                <a:srgbClr val="5E5F61"/>
              </a:solidFill>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a:solidFill>
                  <a:srgbClr val="5E5F61"/>
                </a:solidFill>
                <a:effectLst/>
                <a:latin typeface="Arial" panose="020B0604020202020204" pitchFamily="34" charset="0"/>
                <a:ea typeface="Calibri" panose="020F0502020204030204" pitchFamily="34" charset="0"/>
                <a:cs typeface="Times New Roman" panose="02020603050405020304" pitchFamily="18" charset="0"/>
              </a:rPr>
              <a:t>INSERT ANECDOTE: </a:t>
            </a:r>
            <a:r>
              <a:rPr lang="en-US" sz="1800">
                <a:solidFill>
                  <a:srgbClr val="5E5F61"/>
                </a:solidFill>
                <a:effectLst/>
                <a:latin typeface="Arial" panose="020B0604020202020204" pitchFamily="34" charset="0"/>
                <a:ea typeface="Calibri" panose="020F0502020204030204" pitchFamily="34" charset="0"/>
                <a:cs typeface="Times New Roman" panose="02020603050405020304" pitchFamily="18" charset="0"/>
              </a:rPr>
              <a:t>(At this point, the Advisor should share a personal story about someone they love or know who was affected (negatively or positively) by longevity planning. Then, encourage your clients to share their personal stories.)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A800D3D-0652-494A-A7CB-67E36751853C}" type="slidenum">
              <a:rPr lang="en-US" smtClean="0"/>
              <a:t>2</a:t>
            </a:fld>
            <a:endParaRPr lang="en-US"/>
          </a:p>
        </p:txBody>
      </p:sp>
    </p:spTree>
    <p:extLst>
      <p:ext uri="{BB962C8B-B14F-4D97-AF65-F5344CB8AC3E}">
        <p14:creationId xmlns:p14="http://schemas.microsoft.com/office/powerpoint/2010/main" val="22734022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The American population will clearly look very different in decades to come. Living longer and better lives in presents an opportunity previous generations were denied – to share life experiences, meet other generations, and learn about history from those with firsthand experience or memories.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However, </a:t>
            </a:r>
            <a:r>
              <a:rPr lang="en-US" sz="1800" b="1">
                <a:effectLst/>
                <a:latin typeface="Arial" panose="020B0604020202020204" pitchFamily="34" charset="0"/>
                <a:ea typeface="Calibri" panose="020F0502020204030204" pitchFamily="34" charset="0"/>
                <a:cs typeface="Times New Roman" panose="02020603050405020304" pitchFamily="18" charset="0"/>
              </a:rPr>
              <a:t>longevity will clearly be one of the biggest stories</a:t>
            </a:r>
            <a:r>
              <a:rPr lang="en-US" sz="1800">
                <a:effectLst/>
                <a:latin typeface="Arial" panose="020B0604020202020204" pitchFamily="34" charset="0"/>
                <a:ea typeface="Calibri" panose="020F0502020204030204" pitchFamily="34" charset="0"/>
                <a:cs typeface="Times New Roman" panose="02020603050405020304" pitchFamily="18" charset="0"/>
              </a:rPr>
              <a:t> of the 21</a:t>
            </a:r>
            <a:r>
              <a:rPr lang="en-US" sz="1800" baseline="30000">
                <a:effectLst/>
                <a:latin typeface="Arial" panose="020B0604020202020204" pitchFamily="34" charset="0"/>
                <a:ea typeface="Calibri" panose="020F0502020204030204" pitchFamily="34" charset="0"/>
                <a:cs typeface="Times New Roman" panose="02020603050405020304" pitchFamily="18" charset="0"/>
              </a:rPr>
              <a:t>st</a:t>
            </a:r>
            <a:r>
              <a:rPr lang="en-US" sz="1800">
                <a:effectLst/>
                <a:latin typeface="Arial" panose="020B0604020202020204" pitchFamily="34" charset="0"/>
                <a:ea typeface="Calibri" panose="020F0502020204030204" pitchFamily="34" charset="0"/>
                <a:cs typeface="Times New Roman" panose="02020603050405020304" pitchFamily="18" charset="0"/>
              </a:rPr>
              <a:t> century. Including: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a:effectLst/>
                <a:latin typeface="Arial" panose="020B0604020202020204" pitchFamily="34" charset="0"/>
                <a:ea typeface="Calibri" panose="020F0502020204030204" pitchFamily="34" charset="0"/>
                <a:cs typeface="Times New Roman" panose="02020603050405020304" pitchFamily="18" charset="0"/>
              </a:rPr>
              <a:t>(SHOW:</a:t>
            </a:r>
            <a:r>
              <a:rPr lang="en-US" sz="1800">
                <a:effectLst/>
                <a:latin typeface="Arial" panose="020B0604020202020204" pitchFamily="34" charset="0"/>
                <a:ea typeface="Calibri" panose="020F0502020204030204" pitchFamily="34" charset="0"/>
                <a:cs typeface="Times New Roman" panose="02020603050405020304" pitchFamily="18" charset="0"/>
              </a:rPr>
              <a:t> Animation on slide)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514350" indent="-514350" algn="l" fontAlgn="base">
              <a:buFont typeface="+mj-lt"/>
              <a:buAutoNum type="arabicPeriod"/>
            </a:pPr>
            <a:r>
              <a:rPr lang="en-US" sz="2800" b="0" i="0">
                <a:solidFill>
                  <a:srgbClr val="1E1F21"/>
                </a:solidFill>
                <a:effectLst/>
                <a:latin typeface="-apple-system"/>
              </a:rPr>
              <a:t>Now's the time to plan for eventual care needs.</a:t>
            </a:r>
          </a:p>
          <a:p>
            <a:pPr marL="514350" indent="-514350" algn="l" fontAlgn="base">
              <a:buFont typeface="+mj-lt"/>
              <a:buAutoNum type="arabicPeriod"/>
            </a:pPr>
            <a:r>
              <a:rPr lang="en-US" sz="2800" b="0" i="0">
                <a:solidFill>
                  <a:srgbClr val="1E1F21"/>
                </a:solidFill>
                <a:effectLst/>
                <a:latin typeface="-apple-system"/>
              </a:rPr>
              <a:t>Government programs are under intense, demographic pressure and may not provide the anticipated support.</a:t>
            </a:r>
          </a:p>
          <a:p>
            <a:pPr marL="514350" indent="-514350" algn="l" fontAlgn="base">
              <a:buFont typeface="+mj-lt"/>
              <a:buAutoNum type="arabicPeriod"/>
            </a:pPr>
            <a:r>
              <a:rPr lang="en-US" sz="2800" b="0" i="0">
                <a:solidFill>
                  <a:srgbClr val="1E1F21"/>
                </a:solidFill>
                <a:effectLst/>
                <a:latin typeface="-apple-system"/>
              </a:rPr>
              <a:t>Be aware of unique concerns for Solo Agers and how those needs can be mitigated.</a:t>
            </a:r>
          </a:p>
          <a:p>
            <a:pPr marL="514350" indent="-514350" algn="l" fontAlgn="base">
              <a:buFont typeface="+mj-lt"/>
              <a:buAutoNum type="arabicPeriod"/>
            </a:pPr>
            <a:r>
              <a:rPr lang="en-US" sz="2800" b="0" i="0">
                <a:solidFill>
                  <a:srgbClr val="1E1F21"/>
                </a:solidFill>
                <a:effectLst/>
                <a:latin typeface="-apple-system"/>
              </a:rPr>
              <a:t>Plan to have income that you cannot outlive — which also keeps up with inflation.</a:t>
            </a:r>
          </a:p>
          <a:p>
            <a:pPr marL="0" marR="0">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If you are inspired to plan, there are exceptional options available to help mitigate the potential impact on your portfolio of an unplanned need for long-term care – or to build into your plan the peace of mind of knowing you will never outlive your income.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These solutions may secure a lifetime income stream and create an estate plan that enables you to be prepared for these changes, to live and adapt through your golden years, and still leave a legacy for your heirs.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4A800D3D-0652-494A-A7CB-67E36751853C}" type="slidenum">
              <a:rPr lang="en-US" smtClean="0"/>
              <a:t>21</a:t>
            </a:fld>
            <a:endParaRPr lang="en-US"/>
          </a:p>
        </p:txBody>
      </p:sp>
    </p:spTree>
    <p:extLst>
      <p:ext uri="{BB962C8B-B14F-4D97-AF65-F5344CB8AC3E}">
        <p14:creationId xmlns:p14="http://schemas.microsoft.com/office/powerpoint/2010/main" val="40371770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A800D3D-0652-494A-A7CB-67E36751853C}" type="slidenum">
              <a:rPr lang="en-US" smtClean="0"/>
              <a:t>22</a:t>
            </a:fld>
            <a:endParaRPr lang="en-US"/>
          </a:p>
        </p:txBody>
      </p:sp>
    </p:spTree>
    <p:extLst>
      <p:ext uri="{BB962C8B-B14F-4D97-AF65-F5344CB8AC3E}">
        <p14:creationId xmlns:p14="http://schemas.microsoft.com/office/powerpoint/2010/main" val="4281223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What’s at stake: A disproportionate share of population growth will be in the 65+ and 85+ age ranges – in the very near future.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As society ages, we’ll have to weather a storm that’s already building – placing pressure on budgets, families, and communities.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When we look at those numbers – they obviously play into why we should be planning for longevity solutions – both for long-term care, as well as annuities.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Remember: Most of our systems (Social Security and Medicare for example) were designed in a time when there were four or five workers for every one dependent on the system. This is going to add strain to already stretched budgets.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4A800D3D-0652-494A-A7CB-67E36751853C}" type="slidenum">
              <a:rPr lang="en-US" smtClean="0"/>
              <a:t>3</a:t>
            </a:fld>
            <a:endParaRPr lang="en-US"/>
          </a:p>
        </p:txBody>
      </p:sp>
    </p:spTree>
    <p:extLst>
      <p:ext uri="{BB962C8B-B14F-4D97-AF65-F5344CB8AC3E}">
        <p14:creationId xmlns:p14="http://schemas.microsoft.com/office/powerpoint/2010/main" val="3062138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42% of people over age 85</a:t>
            </a:r>
          </a:p>
          <a:p>
            <a:pPr marL="171450" indent="-171450">
              <a:buFont typeface="Arial" panose="020B0604020202020204" pitchFamily="34" charset="0"/>
              <a:buChar char="•"/>
            </a:pPr>
            <a:r>
              <a:rPr lang="en-US"/>
              <a:t>At some point in their lifetimes, </a:t>
            </a:r>
            <a:r>
              <a:rPr lang="en-US">
                <a:solidFill>
                  <a:schemeClr val="accent2"/>
                </a:solidFill>
              </a:rPr>
              <a:t>58% </a:t>
            </a:r>
            <a:r>
              <a:rPr lang="en-US"/>
              <a:t>of women over 65 will need assistance</a:t>
            </a:r>
          </a:p>
          <a:p>
            <a:pPr marL="171450" indent="-171450">
              <a:buFont typeface="Arial" panose="020B0604020202020204" pitchFamily="34" charset="0"/>
              <a:buChar char="•"/>
            </a:pPr>
            <a:r>
              <a:rPr lang="en-US"/>
              <a:t>10% of Americans over 65 have dementia</a:t>
            </a:r>
          </a:p>
          <a:p>
            <a:pPr marL="171450" indent="-171450">
              <a:buFont typeface="Arial" panose="020B0604020202020204" pitchFamily="34" charset="0"/>
              <a:buChar char="•"/>
            </a:pPr>
            <a:r>
              <a:rPr lang="en-US"/>
              <a:t>38% of people over 85 have dementia</a:t>
            </a:r>
          </a:p>
          <a:p>
            <a:pPr marL="628650" lvl="1" indent="-171450">
              <a:buFont typeface="Arial" panose="020B0604020202020204" pitchFamily="34" charset="0"/>
              <a:buChar char="•"/>
            </a:pPr>
            <a:r>
              <a:rPr lang="en-US"/>
              <a:t>Average life expectancy after an Alzheimer’s diagnosis:  </a:t>
            </a:r>
            <a:r>
              <a:rPr lang="en-US">
                <a:solidFill>
                  <a:schemeClr val="accent1"/>
                </a:solidFill>
              </a:rPr>
              <a:t>8-10 years</a:t>
            </a:r>
          </a:p>
          <a:p>
            <a:pPr marL="171450" indent="-171450">
              <a:buFont typeface="Arial" panose="020B0604020202020204" pitchFamily="34" charset="0"/>
              <a:buChar char="•"/>
            </a:pPr>
            <a:r>
              <a:rPr lang="en-US">
                <a:solidFill>
                  <a:schemeClr val="accent6"/>
                </a:solidFill>
              </a:rPr>
              <a:t>63%</a:t>
            </a:r>
            <a:r>
              <a:rPr lang="en-US"/>
              <a:t> of dementia caregivers who have had to change working hours, or leave work unexpectedly and are worried about their personal finances</a:t>
            </a:r>
          </a:p>
          <a:p>
            <a:endParaRPr lang="en-US"/>
          </a:p>
        </p:txBody>
      </p:sp>
      <p:sp>
        <p:nvSpPr>
          <p:cNvPr id="4" name="Slide Number Placeholder 3"/>
          <p:cNvSpPr>
            <a:spLocks noGrp="1"/>
          </p:cNvSpPr>
          <p:nvPr>
            <p:ph type="sldNum" sz="quarter" idx="5"/>
          </p:nvPr>
        </p:nvSpPr>
        <p:spPr/>
        <p:txBody>
          <a:bodyPr/>
          <a:lstStyle/>
          <a:p>
            <a:fld id="{4A800D3D-0652-494A-A7CB-67E36751853C}" type="slidenum">
              <a:rPr lang="en-US" smtClean="0"/>
              <a:t>4</a:t>
            </a:fld>
            <a:endParaRPr lang="en-US"/>
          </a:p>
        </p:txBody>
      </p:sp>
    </p:spTree>
    <p:extLst>
      <p:ext uri="{BB962C8B-B14F-4D97-AF65-F5344CB8AC3E}">
        <p14:creationId xmlns:p14="http://schemas.microsoft.com/office/powerpoint/2010/main" val="1166488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Arial" panose="020B0604020202020204" pitchFamily="34" charset="0"/>
                <a:ea typeface="Calibri" panose="020F0502020204030204" pitchFamily="34" charset="0"/>
                <a:cs typeface="Times New Roman" panose="02020603050405020304" pitchFamily="18" charset="0"/>
              </a:rPr>
              <a:t>It’s great news that our beloved parents, grandparents, friends, and neighbors are living longer into their golden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Arial" panose="020B0604020202020204" pitchFamily="34" charset="0"/>
                <a:ea typeface="Calibri" panose="020F0502020204030204" pitchFamily="34" charset="0"/>
                <a:cs typeface="Times New Roman" panose="02020603050405020304" pitchFamily="18" charset="0"/>
              </a:rPr>
              <a:t>The challenge will be planning for care, as well as the emotional and financial costs of providing that care, because the population over age 85 is set to triple by 2060.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Arial" panose="020B0604020202020204" pitchFamily="34" charset="0"/>
                <a:ea typeface="Calibri" panose="020F0502020204030204" pitchFamily="34" charset="0"/>
                <a:cs typeface="Times New Roman" panose="02020603050405020304" pitchFamily="18" charset="0"/>
              </a:rPr>
              <a:t>The future demand for care is both predictable and immense, but facilities and infrastructure are just not prepared. Currently, Alzheimer’s or memory care units, represent just 1 out of every 20 nursing home beds in the U.S.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4A800D3D-0652-494A-A7CB-67E36751853C}" type="slidenum">
              <a:rPr lang="en-US" smtClean="0"/>
              <a:t>5</a:t>
            </a:fld>
            <a:endParaRPr lang="en-US"/>
          </a:p>
        </p:txBody>
      </p:sp>
    </p:spTree>
    <p:extLst>
      <p:ext uri="{BB962C8B-B14F-4D97-AF65-F5344CB8AC3E}">
        <p14:creationId xmlns:p14="http://schemas.microsoft.com/office/powerpoint/2010/main" val="210361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We can’t really talk about planning without considering the unequal impact on women. Far too many households default to one spouse being responsible for all things financial.</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A longer life expectancy presents challenges, especially when it comes to a greater likelihood of long‑term care needs.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Also, women may have to face their healthcare needs alone. </a:t>
            </a:r>
          </a:p>
          <a:p>
            <a:pPr marL="0" marR="0">
              <a:spcBef>
                <a:spcPts val="0"/>
              </a:spcBef>
              <a:spcAft>
                <a:spcPts val="0"/>
              </a:spcAft>
            </a:pP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Solo agers (older, single adults with no spouse or partner) are more vulnerable financially, medically, and emotionally, and need to strongly consider a thorough longevity plan before a medical event occurs.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From an unequal standpoint, there’s a lot of data, but it really comes down to woman vastly outnumbering men at older ages. Since we know that 40% of those 85+ require care – and women represent the lion’s share of people over 85.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There’s a lot of pressure, and a different kind of pressure, on the portfolio and reliable sources of income.</a:t>
            </a:r>
          </a:p>
          <a:p>
            <a:endParaRPr lang="en-US" sz="1800">
              <a:latin typeface="Arial"/>
              <a:ea typeface="Calibri" panose="020F0502020204030204" pitchFamily="34" charset="0"/>
              <a:cs typeface="Arial"/>
            </a:endParaRPr>
          </a:p>
          <a:p>
            <a:r>
              <a:rPr lang="en-US" sz="1800">
                <a:latin typeface="Arial"/>
                <a:ea typeface="Calibri" panose="020F0502020204030204" pitchFamily="34" charset="0"/>
                <a:cs typeface="Arial"/>
              </a:rPr>
              <a:t>Bear in mind, too that Solo Aging is </a:t>
            </a:r>
            <a:r>
              <a:rPr lang="en-US" sz="1800" b="1">
                <a:latin typeface="Arial"/>
                <a:ea typeface="Calibri" panose="020F0502020204030204" pitchFamily="34" charset="0"/>
                <a:cs typeface="Arial"/>
              </a:rPr>
              <a:t>NOT</a:t>
            </a:r>
            <a:r>
              <a:rPr lang="en-US" sz="1800">
                <a:latin typeface="Arial"/>
                <a:ea typeface="Calibri" panose="020F0502020204030204" pitchFamily="34" charset="0"/>
                <a:cs typeface="Arial"/>
              </a:rPr>
              <a:t> just gender specific. S</a:t>
            </a:r>
            <a:r>
              <a:rPr lang="en-US"/>
              <a:t>ingle, divorced, widowed – now, or more than likely in future. For example, a big age difference for a couple, or one spouse/partner who is healthier than the other.</a:t>
            </a:r>
          </a:p>
          <a:p>
            <a:endParaRPr lang="en-US" sz="1800">
              <a:latin typeface="Arial"/>
              <a:ea typeface="Calibri" panose="020F0502020204030204" pitchFamily="34" charset="0"/>
              <a:cs typeface="Arial"/>
            </a:endParaRPr>
          </a:p>
        </p:txBody>
      </p:sp>
      <p:sp>
        <p:nvSpPr>
          <p:cNvPr id="4" name="Slide Number Placeholder 3"/>
          <p:cNvSpPr>
            <a:spLocks noGrp="1"/>
          </p:cNvSpPr>
          <p:nvPr>
            <p:ph type="sldNum" sz="quarter" idx="5"/>
          </p:nvPr>
        </p:nvSpPr>
        <p:spPr/>
        <p:txBody>
          <a:bodyPr/>
          <a:lstStyle/>
          <a:p>
            <a:fld id="{4A800D3D-0652-494A-A7CB-67E36751853C}" type="slidenum">
              <a:rPr lang="en-US" smtClean="0"/>
              <a:t>6</a:t>
            </a:fld>
            <a:endParaRPr lang="en-US"/>
          </a:p>
        </p:txBody>
      </p:sp>
    </p:spTree>
    <p:extLst>
      <p:ext uri="{BB962C8B-B14F-4D97-AF65-F5344CB8AC3E}">
        <p14:creationId xmlns:p14="http://schemas.microsoft.com/office/powerpoint/2010/main" val="3282414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Solo Agers are growing as a population – requiring more planning for their care program, as well as adding pressure on their portfolio to support their income needs for longer.</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Arial" panose="020B0604020202020204" pitchFamily="34" charset="0"/>
                <a:ea typeface="Calibri" panose="020F0502020204030204" pitchFamily="34" charset="0"/>
                <a:cs typeface="Times New Roman" panose="02020603050405020304" pitchFamily="18" charset="0"/>
              </a:rPr>
              <a:t>Women generally earn less. However, they also need those dollars to last longer because of a longer life expectancy.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endParaRPr lang="en-US"/>
          </a:p>
          <a:p>
            <a:r>
              <a:rPr lang="en-US"/>
              <a:t>Almost twice as many women (65+) live alone – compared to men.</a:t>
            </a:r>
          </a:p>
          <a:p>
            <a:pPr marL="0" marR="0">
              <a:spcBef>
                <a:spcPts val="0"/>
              </a:spcBef>
              <a:spcAft>
                <a:spcPts val="0"/>
              </a:spcAft>
            </a:pPr>
            <a:r>
              <a:rPr lang="en-US" sz="1200">
                <a:effectLst/>
                <a:latin typeface="Arial" panose="020B060402020202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a:effectLst/>
                <a:latin typeface="Arial" panose="020B0604020202020204" pitchFamily="34" charset="0"/>
                <a:ea typeface="Calibri" panose="020F0502020204030204" pitchFamily="34" charset="0"/>
                <a:cs typeface="Times New Roman" panose="02020603050405020304" pitchFamily="18" charset="0"/>
              </a:rPr>
              <a:t>Women who work full‑time, year‑round, earn only 83% of what men earn.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a:effectLst/>
                <a:latin typeface="Arial" panose="020B060402020202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a:effectLst/>
                <a:latin typeface="Arial" panose="020B0604020202020204" pitchFamily="34" charset="0"/>
                <a:ea typeface="Calibri" panose="020F0502020204030204" pitchFamily="34" charset="0"/>
                <a:cs typeface="Times New Roman" panose="02020603050405020304" pitchFamily="18" charset="0"/>
              </a:rPr>
              <a:t>Among seniors over age 75, women are 60% more likely than men to need help with one or more activities of daily living, such as eating, bathing, dressing, or getting around their own home.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4A800D3D-0652-494A-A7CB-67E36751853C}" type="slidenum">
              <a:rPr lang="en-US" smtClean="0"/>
              <a:t>7</a:t>
            </a:fld>
            <a:endParaRPr lang="en-US"/>
          </a:p>
        </p:txBody>
      </p:sp>
    </p:spTree>
    <p:extLst>
      <p:ext uri="{BB962C8B-B14F-4D97-AF65-F5344CB8AC3E}">
        <p14:creationId xmlns:p14="http://schemas.microsoft.com/office/powerpoint/2010/main" val="3806517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a:effectLst/>
                <a:latin typeface="Arial" panose="020B0604020202020204" pitchFamily="34" charset="0"/>
                <a:ea typeface="Calibri" panose="020F0502020204030204" pitchFamily="34" charset="0"/>
                <a:cs typeface="Times New Roman" panose="02020603050405020304" pitchFamily="18" charset="0"/>
              </a:rPr>
              <a:t>1. Solo Agers: Those who are single, divorced, or widowed – as they will likely have fewer informal caregivers.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a:effectLst/>
                <a:latin typeface="Arial" panose="020B060402020202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a:effectLst/>
                <a:latin typeface="Arial" panose="020B0604020202020204" pitchFamily="34" charset="0"/>
                <a:ea typeface="Calibri" panose="020F0502020204030204" pitchFamily="34" charset="0"/>
                <a:cs typeface="Times New Roman" panose="02020603050405020304" pitchFamily="18" charset="0"/>
              </a:rPr>
              <a:t>2. Females: Women tend to live longer, and the longer they live, the greater chance for long-term care needs.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a:effectLst/>
                <a:latin typeface="Arial" panose="020B060402020202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a:effectLst/>
                <a:latin typeface="Arial" panose="020B0604020202020204" pitchFamily="34" charset="0"/>
                <a:ea typeface="Calibri" panose="020F0502020204030204" pitchFamily="34" charset="0"/>
                <a:cs typeface="Times New Roman" panose="02020603050405020304" pitchFamily="18" charset="0"/>
              </a:rPr>
              <a:t>3. Tax Legislation: As more states are proposing income tax for residents without long-term care insurance, your need to be aware of these possible changes while your still have options to buy coverage before your state sets a "coverage-in-force-prior-to" date.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4A800D3D-0652-494A-A7CB-67E36751853C}" type="slidenum">
              <a:rPr lang="en-US" smtClean="0"/>
              <a:t>8</a:t>
            </a:fld>
            <a:endParaRPr lang="en-US"/>
          </a:p>
        </p:txBody>
      </p:sp>
    </p:spTree>
    <p:extLst>
      <p:ext uri="{BB962C8B-B14F-4D97-AF65-F5344CB8AC3E}">
        <p14:creationId xmlns:p14="http://schemas.microsoft.com/office/powerpoint/2010/main" val="2923704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You might think your time to purchase life insurance has passed, but the versatility of the products might suggest otherwise.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Significant improvements have been made to living benefit riders, such as long-term care, critical illness, and chronic illness.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These riders make it possible for you to accelerate all or a portion of your death benefit to cover required costs of care.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Then, any remaining amount of your contract will be paid, usually income tax free, to your beneficiaries.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A800D3D-0652-494A-A7CB-67E36751853C}" type="slidenum">
              <a:rPr lang="en-US" smtClean="0"/>
              <a:t>9</a:t>
            </a:fld>
            <a:endParaRPr lang="en-US"/>
          </a:p>
        </p:txBody>
      </p:sp>
    </p:spTree>
    <p:extLst>
      <p:ext uri="{BB962C8B-B14F-4D97-AF65-F5344CB8AC3E}">
        <p14:creationId xmlns:p14="http://schemas.microsoft.com/office/powerpoint/2010/main" val="30408694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A445A-BB24-D5B8-6CDC-6561ADA9FA4A}"/>
              </a:ext>
            </a:extLst>
          </p:cNvPr>
          <p:cNvSpPr>
            <a:spLocks noGrp="1"/>
          </p:cNvSpPr>
          <p:nvPr>
            <p:ph type="ctrTitle"/>
          </p:nvPr>
        </p:nvSpPr>
        <p:spPr>
          <a:xfrm>
            <a:off x="1041748" y="1600198"/>
            <a:ext cx="10108504" cy="3059483"/>
          </a:xfrm>
        </p:spPr>
        <p:txBody>
          <a:bodyPr anchor="b"/>
          <a:lstStyle>
            <a:lvl1pPr algn="l">
              <a:defRPr sz="60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815F7EDF-2D96-D0A9-5CA7-E0294D176FD4}"/>
              </a:ext>
            </a:extLst>
          </p:cNvPr>
          <p:cNvSpPr>
            <a:spLocks noGrp="1"/>
          </p:cNvSpPr>
          <p:nvPr>
            <p:ph type="subTitle" idx="1"/>
          </p:nvPr>
        </p:nvSpPr>
        <p:spPr>
          <a:xfrm>
            <a:off x="1041748" y="4999145"/>
            <a:ext cx="10108504" cy="685800"/>
          </a:xfrm>
        </p:spPr>
        <p:txBody>
          <a:bodyPr/>
          <a:lstStyle>
            <a:lvl1pPr marL="0" indent="0" algn="l">
              <a:buNone/>
              <a:defRPr sz="24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0D945FED-FDAE-975A-3AA4-51166362589B}"/>
              </a:ext>
            </a:extLst>
          </p:cNvPr>
          <p:cNvSpPr>
            <a:spLocks noGrp="1"/>
          </p:cNvSpPr>
          <p:nvPr>
            <p:ph type="ftr" sz="quarter" idx="11"/>
          </p:nvPr>
        </p:nvSpPr>
        <p:spPr>
          <a:xfrm>
            <a:off x="1041747" y="6356350"/>
            <a:ext cx="7270979" cy="365125"/>
          </a:xfrm>
          <a:prstGeom prst="rect">
            <a:avLst/>
          </a:prstGeom>
        </p:spPr>
        <p:txBody>
          <a:bodyPr/>
          <a:lstStyle>
            <a:lvl1pPr algn="l">
              <a:defRPr/>
            </a:lvl1pPr>
          </a:lstStyle>
          <a:p>
            <a:r>
              <a:rPr lang="en-US"/>
              <a:t>For Financial Professional Use Only.</a:t>
            </a:r>
          </a:p>
        </p:txBody>
      </p:sp>
      <p:sp>
        <p:nvSpPr>
          <p:cNvPr id="6" name="Slide Number Placeholder 5">
            <a:extLst>
              <a:ext uri="{FF2B5EF4-FFF2-40B4-BE49-F238E27FC236}">
                <a16:creationId xmlns:a16="http://schemas.microsoft.com/office/drawing/2014/main" id="{F47190D8-3426-DDD9-622D-4CC5787B923E}"/>
              </a:ext>
            </a:extLst>
          </p:cNvPr>
          <p:cNvSpPr>
            <a:spLocks noGrp="1"/>
          </p:cNvSpPr>
          <p:nvPr>
            <p:ph type="sldNum" sz="quarter" idx="12"/>
          </p:nvPr>
        </p:nvSpPr>
        <p:spPr>
          <a:xfrm>
            <a:off x="8610600" y="6356350"/>
            <a:ext cx="2743200" cy="365125"/>
          </a:xfrm>
          <a:prstGeom prst="rect">
            <a:avLst/>
          </a:prstGeom>
        </p:spPr>
        <p:txBody>
          <a:bodyPr/>
          <a:lstStyle/>
          <a:p>
            <a:fld id="{4EB52204-4503-C045-B1CB-4600C041EDEC}" type="slidenum">
              <a:rPr lang="en-US" smtClean="0"/>
              <a:t>‹#›</a:t>
            </a:fld>
            <a:endParaRPr lang="en-US"/>
          </a:p>
        </p:txBody>
      </p:sp>
      <p:pic>
        <p:nvPicPr>
          <p:cNvPr id="8" name="Picture 7">
            <a:extLst>
              <a:ext uri="{FF2B5EF4-FFF2-40B4-BE49-F238E27FC236}">
                <a16:creationId xmlns:a16="http://schemas.microsoft.com/office/drawing/2014/main" id="{88AC24DD-4C13-D6EC-B17B-B951DDC1654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73812" y="755968"/>
            <a:ext cx="2058874" cy="548639"/>
          </a:xfrm>
          <a:prstGeom prst="rect">
            <a:avLst/>
          </a:prstGeom>
        </p:spPr>
      </p:pic>
    </p:spTree>
    <p:extLst>
      <p:ext uri="{BB962C8B-B14F-4D97-AF65-F5344CB8AC3E}">
        <p14:creationId xmlns:p14="http://schemas.microsoft.com/office/powerpoint/2010/main" val="4211706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1BC4C-076D-B8E3-10A2-169CD0AE374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A41B3F-EEFE-40A5-293C-A81027D60B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B0390BA8-5A7A-1013-D3FE-13F507B22C1C}"/>
              </a:ext>
            </a:extLst>
          </p:cNvPr>
          <p:cNvSpPr>
            <a:spLocks noGrp="1"/>
          </p:cNvSpPr>
          <p:nvPr>
            <p:ph type="ftr" sz="quarter" idx="11"/>
          </p:nvPr>
        </p:nvSpPr>
        <p:spPr>
          <a:xfrm>
            <a:off x="838200" y="6356350"/>
            <a:ext cx="7248896" cy="365125"/>
          </a:xfrm>
          <a:prstGeom prst="rect">
            <a:avLst/>
          </a:prstGeom>
        </p:spPr>
        <p:txBody>
          <a:bodyPr/>
          <a:lstStyle>
            <a:lvl1pPr algn="l">
              <a:defRPr/>
            </a:lvl1pPr>
          </a:lstStyle>
          <a:p>
            <a:r>
              <a:rPr lang="en-US"/>
              <a:t>For Financial Professional Use Only.</a:t>
            </a:r>
          </a:p>
        </p:txBody>
      </p:sp>
      <p:sp>
        <p:nvSpPr>
          <p:cNvPr id="8" name="Slide Number Placeholder 5">
            <a:extLst>
              <a:ext uri="{FF2B5EF4-FFF2-40B4-BE49-F238E27FC236}">
                <a16:creationId xmlns:a16="http://schemas.microsoft.com/office/drawing/2014/main" id="{4CDF7668-DC6E-2962-40DE-C7A6EDC14435}"/>
              </a:ext>
            </a:extLst>
          </p:cNvPr>
          <p:cNvSpPr>
            <a:spLocks noGrp="1"/>
          </p:cNvSpPr>
          <p:nvPr>
            <p:ph type="sldNum" sz="quarter" idx="12"/>
          </p:nvPr>
        </p:nvSpPr>
        <p:spPr>
          <a:xfrm>
            <a:off x="8610600" y="6356350"/>
            <a:ext cx="2743200" cy="365125"/>
          </a:xfrm>
          <a:prstGeom prst="rect">
            <a:avLst/>
          </a:prstGeom>
        </p:spPr>
        <p:txBody>
          <a:bodyPr/>
          <a:lstStyle/>
          <a:p>
            <a:fld id="{4EB52204-4503-C045-B1CB-4600C041EDEC}" type="slidenum">
              <a:rPr lang="en-US" smtClean="0"/>
              <a:t>‹#›</a:t>
            </a:fld>
            <a:endParaRPr lang="en-US"/>
          </a:p>
        </p:txBody>
      </p:sp>
    </p:spTree>
    <p:extLst>
      <p:ext uri="{BB962C8B-B14F-4D97-AF65-F5344CB8AC3E}">
        <p14:creationId xmlns:p14="http://schemas.microsoft.com/office/powerpoint/2010/main" val="2684715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0648CE-EDF9-8C24-582D-8FA94B739E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98DA24-E9FE-E953-571E-243096E91F0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BDE09F51-D6AB-0C76-E268-F5EDC46AB12D}"/>
              </a:ext>
            </a:extLst>
          </p:cNvPr>
          <p:cNvSpPr>
            <a:spLocks noGrp="1"/>
          </p:cNvSpPr>
          <p:nvPr>
            <p:ph type="ftr" sz="quarter" idx="11"/>
          </p:nvPr>
        </p:nvSpPr>
        <p:spPr>
          <a:xfrm>
            <a:off x="838200" y="6356350"/>
            <a:ext cx="7248896" cy="365125"/>
          </a:xfrm>
          <a:prstGeom prst="rect">
            <a:avLst/>
          </a:prstGeom>
        </p:spPr>
        <p:txBody>
          <a:bodyPr/>
          <a:lstStyle>
            <a:lvl1pPr algn="l">
              <a:defRPr/>
            </a:lvl1pPr>
          </a:lstStyle>
          <a:p>
            <a:r>
              <a:rPr lang="en-US"/>
              <a:t>For Financial Professional Use Only.</a:t>
            </a:r>
          </a:p>
        </p:txBody>
      </p:sp>
      <p:sp>
        <p:nvSpPr>
          <p:cNvPr id="8" name="Slide Number Placeholder 5">
            <a:extLst>
              <a:ext uri="{FF2B5EF4-FFF2-40B4-BE49-F238E27FC236}">
                <a16:creationId xmlns:a16="http://schemas.microsoft.com/office/drawing/2014/main" id="{24D33797-A6B4-07D8-2E6B-3527E99C5ABE}"/>
              </a:ext>
            </a:extLst>
          </p:cNvPr>
          <p:cNvSpPr>
            <a:spLocks noGrp="1"/>
          </p:cNvSpPr>
          <p:nvPr>
            <p:ph type="sldNum" sz="quarter" idx="12"/>
          </p:nvPr>
        </p:nvSpPr>
        <p:spPr>
          <a:xfrm>
            <a:off x="8610600" y="6356350"/>
            <a:ext cx="2743200" cy="365125"/>
          </a:xfrm>
          <a:prstGeom prst="rect">
            <a:avLst/>
          </a:prstGeom>
        </p:spPr>
        <p:txBody>
          <a:bodyPr/>
          <a:lstStyle/>
          <a:p>
            <a:fld id="{4EB52204-4503-C045-B1CB-4600C041EDEC}" type="slidenum">
              <a:rPr lang="en-US" smtClean="0"/>
              <a:t>‹#›</a:t>
            </a:fld>
            <a:endParaRPr lang="en-US"/>
          </a:p>
        </p:txBody>
      </p:sp>
    </p:spTree>
    <p:extLst>
      <p:ext uri="{BB962C8B-B14F-4D97-AF65-F5344CB8AC3E}">
        <p14:creationId xmlns:p14="http://schemas.microsoft.com/office/powerpoint/2010/main" val="457438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1A2F2-9ADE-324C-C1AF-FB58DD10BFF4}"/>
              </a:ext>
            </a:extLst>
          </p:cNvPr>
          <p:cNvSpPr>
            <a:spLocks noGrp="1"/>
          </p:cNvSpPr>
          <p:nvPr>
            <p:ph type="title"/>
          </p:nvPr>
        </p:nvSpPr>
        <p:spPr/>
        <p:txBody>
          <a:bodyPr/>
          <a:lstStyle>
            <a:lvl1pPr>
              <a:defRPr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B0A5DBA8-D185-0E16-617E-2B0D8E5610F2}"/>
              </a:ext>
            </a:extLst>
          </p:cNvPr>
          <p:cNvSpPr>
            <a:spLocks noGrp="1"/>
          </p:cNvSpPr>
          <p:nvPr>
            <p:ph idx="1"/>
          </p:nvPr>
        </p:nvSpPr>
        <p:spPr/>
        <p:txBody>
          <a:bodyPr/>
          <a:lstStyle>
            <a:lvl1pPr>
              <a:buClr>
                <a:srgbClr val="F05133"/>
              </a:buClr>
              <a:defRPr>
                <a:latin typeface="Verdana" panose="020B0604030504040204" pitchFamily="34" charset="0"/>
                <a:ea typeface="Verdana" panose="020B0604030504040204" pitchFamily="34" charset="0"/>
                <a:cs typeface="Verdana" panose="020B0604030504040204" pitchFamily="34" charset="0"/>
              </a:defRPr>
            </a:lvl1pPr>
            <a:lvl2pPr>
              <a:buClr>
                <a:srgbClr val="F05133"/>
              </a:buClr>
              <a:defRPr>
                <a:latin typeface="Verdana" panose="020B0604030504040204" pitchFamily="34" charset="0"/>
                <a:ea typeface="Verdana" panose="020B0604030504040204" pitchFamily="34" charset="0"/>
                <a:cs typeface="Verdana" panose="020B0604030504040204" pitchFamily="34" charset="0"/>
              </a:defRPr>
            </a:lvl2pPr>
            <a:lvl3pPr>
              <a:buClr>
                <a:srgbClr val="F05133"/>
              </a:buClr>
              <a:defRPr>
                <a:latin typeface="Verdana" panose="020B0604030504040204" pitchFamily="34" charset="0"/>
                <a:ea typeface="Verdana" panose="020B0604030504040204" pitchFamily="34" charset="0"/>
                <a:cs typeface="Verdana" panose="020B0604030504040204" pitchFamily="34" charset="0"/>
              </a:defRPr>
            </a:lvl3pPr>
            <a:lvl4pPr>
              <a:buClr>
                <a:srgbClr val="F05133"/>
              </a:buClr>
              <a:defRPr>
                <a:latin typeface="Verdana" panose="020B0604030504040204" pitchFamily="34" charset="0"/>
                <a:ea typeface="Verdana" panose="020B0604030504040204" pitchFamily="34" charset="0"/>
                <a:cs typeface="Verdana" panose="020B0604030504040204" pitchFamily="34" charset="0"/>
              </a:defRPr>
            </a:lvl4pPr>
            <a:lvl5pPr>
              <a:buClr>
                <a:srgbClr val="F05133"/>
              </a:buClr>
              <a:defRPr>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88BA3C23-081A-5A35-A7AA-9E5BF82CA40F}"/>
              </a:ext>
            </a:extLst>
          </p:cNvPr>
          <p:cNvSpPr>
            <a:spLocks noGrp="1"/>
          </p:cNvSpPr>
          <p:nvPr>
            <p:ph type="ftr" sz="quarter" idx="11"/>
          </p:nvPr>
        </p:nvSpPr>
        <p:spPr>
          <a:xfrm>
            <a:off x="838200" y="6356350"/>
            <a:ext cx="7248896" cy="365125"/>
          </a:xfrm>
          <a:prstGeom prst="rect">
            <a:avLst/>
          </a:prstGeom>
        </p:spPr>
        <p:txBody>
          <a:bodyPr/>
          <a:lstStyle>
            <a:lvl1pPr algn="l">
              <a:defRPr/>
            </a:lvl1pPr>
          </a:lstStyle>
          <a:p>
            <a:r>
              <a:rPr lang="en-US"/>
              <a:t>For Financial Professional Use Only.</a:t>
            </a:r>
          </a:p>
        </p:txBody>
      </p:sp>
      <p:sp>
        <p:nvSpPr>
          <p:cNvPr id="6" name="Slide Number Placeholder 5">
            <a:extLst>
              <a:ext uri="{FF2B5EF4-FFF2-40B4-BE49-F238E27FC236}">
                <a16:creationId xmlns:a16="http://schemas.microsoft.com/office/drawing/2014/main" id="{CE36778D-3346-15B0-AA32-68974F292E39}"/>
              </a:ext>
            </a:extLst>
          </p:cNvPr>
          <p:cNvSpPr>
            <a:spLocks noGrp="1"/>
          </p:cNvSpPr>
          <p:nvPr>
            <p:ph type="sldNum" sz="quarter" idx="12"/>
          </p:nvPr>
        </p:nvSpPr>
        <p:spPr>
          <a:xfrm>
            <a:off x="8610600" y="6356350"/>
            <a:ext cx="2743200" cy="365125"/>
          </a:xfrm>
          <a:prstGeom prst="rect">
            <a:avLst/>
          </a:prstGeom>
        </p:spPr>
        <p:txBody>
          <a:bodyPr/>
          <a:lstStyle/>
          <a:p>
            <a:fld id="{4EB52204-4503-C045-B1CB-4600C041EDEC}" type="slidenum">
              <a:rPr lang="en-US" smtClean="0"/>
              <a:t>‹#›</a:t>
            </a:fld>
            <a:endParaRPr lang="en-US"/>
          </a:p>
        </p:txBody>
      </p:sp>
      <p:sp>
        <p:nvSpPr>
          <p:cNvPr id="7" name="Rectangle 6">
            <a:extLst>
              <a:ext uri="{FF2B5EF4-FFF2-40B4-BE49-F238E27FC236}">
                <a16:creationId xmlns:a16="http://schemas.microsoft.com/office/drawing/2014/main" id="{5B34C6AD-905D-03F8-EDDD-3659087CF7C7}"/>
              </a:ext>
            </a:extLst>
          </p:cNvPr>
          <p:cNvSpPr/>
          <p:nvPr userDrawn="1"/>
        </p:nvSpPr>
        <p:spPr>
          <a:xfrm>
            <a:off x="0" y="0"/>
            <a:ext cx="12192000" cy="5462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6D061DE-8C05-74CB-DF36-5F8DACD54C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77605" y="111069"/>
            <a:ext cx="396240" cy="365760"/>
          </a:xfrm>
          <a:prstGeom prst="rect">
            <a:avLst/>
          </a:prstGeom>
        </p:spPr>
      </p:pic>
    </p:spTree>
    <p:extLst>
      <p:ext uri="{BB962C8B-B14F-4D97-AF65-F5344CB8AC3E}">
        <p14:creationId xmlns:p14="http://schemas.microsoft.com/office/powerpoint/2010/main" val="2680648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8F523-B418-7A6A-D587-8247D862B301}"/>
              </a:ext>
            </a:extLst>
          </p:cNvPr>
          <p:cNvSpPr>
            <a:spLocks noGrp="1"/>
          </p:cNvSpPr>
          <p:nvPr>
            <p:ph type="title"/>
          </p:nvPr>
        </p:nvSpPr>
        <p:spPr>
          <a:xfrm>
            <a:off x="4393884" y="1709738"/>
            <a:ext cx="6953566"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BB63B5-1EB2-9BD2-7871-69795558E49E}"/>
              </a:ext>
            </a:extLst>
          </p:cNvPr>
          <p:cNvSpPr>
            <a:spLocks noGrp="1"/>
          </p:cNvSpPr>
          <p:nvPr>
            <p:ph type="body" idx="1"/>
          </p:nvPr>
        </p:nvSpPr>
        <p:spPr>
          <a:xfrm>
            <a:off x="4393883" y="4589463"/>
            <a:ext cx="69535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4EBDDAB4-18E6-4EE8-914B-8BE1714EDE6D}"/>
              </a:ext>
            </a:extLst>
          </p:cNvPr>
          <p:cNvSpPr>
            <a:spLocks noGrp="1"/>
          </p:cNvSpPr>
          <p:nvPr>
            <p:ph type="sldNum" sz="quarter" idx="12"/>
          </p:nvPr>
        </p:nvSpPr>
        <p:spPr>
          <a:xfrm>
            <a:off x="4400233" y="6356350"/>
            <a:ext cx="6953567" cy="365125"/>
          </a:xfrm>
          <a:prstGeom prst="rect">
            <a:avLst/>
          </a:prstGeom>
        </p:spPr>
        <p:txBody>
          <a:bodyPr/>
          <a:lstStyle/>
          <a:p>
            <a:fld id="{4EB52204-4503-C045-B1CB-4600C041EDEC}" type="slidenum">
              <a:rPr lang="en-US" smtClean="0"/>
              <a:t>‹#›</a:t>
            </a:fld>
            <a:endParaRPr lang="en-US"/>
          </a:p>
        </p:txBody>
      </p:sp>
      <p:cxnSp>
        <p:nvCxnSpPr>
          <p:cNvPr id="8" name="Straight Connector 7">
            <a:extLst>
              <a:ext uri="{FF2B5EF4-FFF2-40B4-BE49-F238E27FC236}">
                <a16:creationId xmlns:a16="http://schemas.microsoft.com/office/drawing/2014/main" id="{24BFD64B-501D-3726-9224-275F2B1274A3}"/>
              </a:ext>
            </a:extLst>
          </p:cNvPr>
          <p:cNvCxnSpPr/>
          <p:nvPr userDrawn="1"/>
        </p:nvCxnSpPr>
        <p:spPr>
          <a:xfrm>
            <a:off x="3581400" y="958932"/>
            <a:ext cx="0" cy="4940135"/>
          </a:xfrm>
          <a:prstGeom prst="line">
            <a:avLst/>
          </a:prstGeom>
          <a:ln w="9525">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9D591B6-AEEB-46A7-2530-CFD7DD4A4E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6165" y="2204352"/>
            <a:ext cx="2253526" cy="2211794"/>
          </a:xfrm>
          <a:prstGeom prst="rect">
            <a:avLst/>
          </a:prstGeom>
        </p:spPr>
      </p:pic>
    </p:spTree>
    <p:extLst>
      <p:ext uri="{BB962C8B-B14F-4D97-AF65-F5344CB8AC3E}">
        <p14:creationId xmlns:p14="http://schemas.microsoft.com/office/powerpoint/2010/main" val="1004406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23923-6B1B-2C46-AE2A-2318C8BE5C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834BDB-0C2C-DF17-150E-F0336C176CCB}"/>
              </a:ext>
            </a:extLst>
          </p:cNvPr>
          <p:cNvSpPr>
            <a:spLocks noGrp="1"/>
          </p:cNvSpPr>
          <p:nvPr>
            <p:ph sz="half" idx="1"/>
          </p:nvPr>
        </p:nvSpPr>
        <p:spPr>
          <a:xfrm>
            <a:off x="838200" y="1981923"/>
            <a:ext cx="5181600" cy="4195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DD0877-EEBF-C245-3420-E5B67B4621F6}"/>
              </a:ext>
            </a:extLst>
          </p:cNvPr>
          <p:cNvSpPr>
            <a:spLocks noGrp="1"/>
          </p:cNvSpPr>
          <p:nvPr>
            <p:ph sz="half" idx="2"/>
          </p:nvPr>
        </p:nvSpPr>
        <p:spPr>
          <a:xfrm>
            <a:off x="6172200" y="1981923"/>
            <a:ext cx="5181600" cy="4195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74A2EAAB-29B0-0145-436D-F776E38363C1}"/>
              </a:ext>
            </a:extLst>
          </p:cNvPr>
          <p:cNvSpPr/>
          <p:nvPr userDrawn="1"/>
        </p:nvSpPr>
        <p:spPr>
          <a:xfrm>
            <a:off x="0" y="0"/>
            <a:ext cx="12192000" cy="5462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F6C1D19-7648-25B7-0B08-8DEED8D945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77605" y="111069"/>
            <a:ext cx="396240" cy="365760"/>
          </a:xfrm>
          <a:prstGeom prst="rect">
            <a:avLst/>
          </a:prstGeom>
        </p:spPr>
      </p:pic>
      <p:sp>
        <p:nvSpPr>
          <p:cNvPr id="10" name="Footer Placeholder 4">
            <a:extLst>
              <a:ext uri="{FF2B5EF4-FFF2-40B4-BE49-F238E27FC236}">
                <a16:creationId xmlns:a16="http://schemas.microsoft.com/office/drawing/2014/main" id="{962364CE-1C2A-C249-59FC-676ACA9EF3E2}"/>
              </a:ext>
            </a:extLst>
          </p:cNvPr>
          <p:cNvSpPr>
            <a:spLocks noGrp="1"/>
          </p:cNvSpPr>
          <p:nvPr>
            <p:ph type="ftr" sz="quarter" idx="11"/>
          </p:nvPr>
        </p:nvSpPr>
        <p:spPr>
          <a:xfrm>
            <a:off x="838200" y="6356350"/>
            <a:ext cx="7248896" cy="365125"/>
          </a:xfrm>
          <a:prstGeom prst="rect">
            <a:avLst/>
          </a:prstGeom>
        </p:spPr>
        <p:txBody>
          <a:bodyPr/>
          <a:lstStyle>
            <a:lvl1pPr algn="l">
              <a:defRPr/>
            </a:lvl1pPr>
          </a:lstStyle>
          <a:p>
            <a:r>
              <a:rPr lang="en-US"/>
              <a:t>For Financial Professional Use Only.</a:t>
            </a:r>
          </a:p>
        </p:txBody>
      </p:sp>
      <p:sp>
        <p:nvSpPr>
          <p:cNvPr id="11" name="Slide Number Placeholder 5">
            <a:extLst>
              <a:ext uri="{FF2B5EF4-FFF2-40B4-BE49-F238E27FC236}">
                <a16:creationId xmlns:a16="http://schemas.microsoft.com/office/drawing/2014/main" id="{61619B2E-EC55-818A-CA42-456F63B7DB39}"/>
              </a:ext>
            </a:extLst>
          </p:cNvPr>
          <p:cNvSpPr>
            <a:spLocks noGrp="1"/>
          </p:cNvSpPr>
          <p:nvPr>
            <p:ph type="sldNum" sz="quarter" idx="12"/>
          </p:nvPr>
        </p:nvSpPr>
        <p:spPr>
          <a:xfrm>
            <a:off x="8610600" y="6356350"/>
            <a:ext cx="2743200" cy="365125"/>
          </a:xfrm>
          <a:prstGeom prst="rect">
            <a:avLst/>
          </a:prstGeom>
        </p:spPr>
        <p:txBody>
          <a:bodyPr/>
          <a:lstStyle/>
          <a:p>
            <a:fld id="{4EB52204-4503-C045-B1CB-4600C041EDEC}" type="slidenum">
              <a:rPr lang="en-US" smtClean="0"/>
              <a:t>‹#›</a:t>
            </a:fld>
            <a:endParaRPr lang="en-US"/>
          </a:p>
        </p:txBody>
      </p:sp>
    </p:spTree>
    <p:extLst>
      <p:ext uri="{BB962C8B-B14F-4D97-AF65-F5344CB8AC3E}">
        <p14:creationId xmlns:p14="http://schemas.microsoft.com/office/powerpoint/2010/main" val="421069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E0373-BE42-C00E-90E9-DADDE7A3BA86}"/>
              </a:ext>
            </a:extLst>
          </p:cNvPr>
          <p:cNvSpPr>
            <a:spLocks noGrp="1"/>
          </p:cNvSpPr>
          <p:nvPr>
            <p:ph type="title"/>
          </p:nvPr>
        </p:nvSpPr>
        <p:spPr>
          <a:xfrm>
            <a:off x="839788" y="668337"/>
            <a:ext cx="10515600" cy="1022351"/>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64D49E-C204-5021-C988-A9525E3AB6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68F31E-E322-A423-8906-BAD4093730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B524B5-DDE4-37F7-C25C-1549985198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9ECCFE-A6D2-7DC1-B028-32A6073CBEF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508EE2A9-58CB-6194-5CE9-696A28AB9FC1}"/>
              </a:ext>
            </a:extLst>
          </p:cNvPr>
          <p:cNvSpPr/>
          <p:nvPr userDrawn="1"/>
        </p:nvSpPr>
        <p:spPr>
          <a:xfrm>
            <a:off x="0" y="0"/>
            <a:ext cx="12192000" cy="5462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C73C89D-A75A-6775-369E-2A867A1872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77605" y="111069"/>
            <a:ext cx="396240" cy="365760"/>
          </a:xfrm>
          <a:prstGeom prst="rect">
            <a:avLst/>
          </a:prstGeom>
        </p:spPr>
      </p:pic>
      <p:sp>
        <p:nvSpPr>
          <p:cNvPr id="12" name="Footer Placeholder 4">
            <a:extLst>
              <a:ext uri="{FF2B5EF4-FFF2-40B4-BE49-F238E27FC236}">
                <a16:creationId xmlns:a16="http://schemas.microsoft.com/office/drawing/2014/main" id="{7A078272-220E-229B-894B-F3485E021F42}"/>
              </a:ext>
            </a:extLst>
          </p:cNvPr>
          <p:cNvSpPr>
            <a:spLocks noGrp="1"/>
          </p:cNvSpPr>
          <p:nvPr>
            <p:ph type="ftr" sz="quarter" idx="11"/>
          </p:nvPr>
        </p:nvSpPr>
        <p:spPr>
          <a:xfrm>
            <a:off x="838200" y="6356350"/>
            <a:ext cx="7248896" cy="365125"/>
          </a:xfrm>
          <a:prstGeom prst="rect">
            <a:avLst/>
          </a:prstGeom>
        </p:spPr>
        <p:txBody>
          <a:bodyPr/>
          <a:lstStyle>
            <a:lvl1pPr algn="l">
              <a:defRPr/>
            </a:lvl1pPr>
          </a:lstStyle>
          <a:p>
            <a:r>
              <a:rPr lang="en-US"/>
              <a:t>For Financial Professional Use Only.</a:t>
            </a:r>
          </a:p>
        </p:txBody>
      </p:sp>
      <p:sp>
        <p:nvSpPr>
          <p:cNvPr id="13" name="Slide Number Placeholder 5">
            <a:extLst>
              <a:ext uri="{FF2B5EF4-FFF2-40B4-BE49-F238E27FC236}">
                <a16:creationId xmlns:a16="http://schemas.microsoft.com/office/drawing/2014/main" id="{5A9A31DE-CBFF-1AB5-5E35-3CE3E0B882C3}"/>
              </a:ext>
            </a:extLst>
          </p:cNvPr>
          <p:cNvSpPr>
            <a:spLocks noGrp="1"/>
          </p:cNvSpPr>
          <p:nvPr>
            <p:ph type="sldNum" sz="quarter" idx="12"/>
          </p:nvPr>
        </p:nvSpPr>
        <p:spPr>
          <a:xfrm>
            <a:off x="8610600" y="6356350"/>
            <a:ext cx="2743200" cy="365125"/>
          </a:xfrm>
          <a:prstGeom prst="rect">
            <a:avLst/>
          </a:prstGeom>
        </p:spPr>
        <p:txBody>
          <a:bodyPr/>
          <a:lstStyle/>
          <a:p>
            <a:fld id="{4EB52204-4503-C045-B1CB-4600C041EDEC}" type="slidenum">
              <a:rPr lang="en-US" smtClean="0"/>
              <a:t>‹#›</a:t>
            </a:fld>
            <a:endParaRPr lang="en-US"/>
          </a:p>
        </p:txBody>
      </p:sp>
    </p:spTree>
    <p:extLst>
      <p:ext uri="{BB962C8B-B14F-4D97-AF65-F5344CB8AC3E}">
        <p14:creationId xmlns:p14="http://schemas.microsoft.com/office/powerpoint/2010/main" val="1512133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9BD04-344D-74AC-85F3-A7194DE4066D}"/>
              </a:ext>
            </a:extLst>
          </p:cNvPr>
          <p:cNvSpPr>
            <a:spLocks noGrp="1"/>
          </p:cNvSpPr>
          <p:nvPr>
            <p:ph type="title"/>
          </p:nvPr>
        </p:nvSpPr>
        <p:spPr/>
        <p:txBody>
          <a:bodyPr/>
          <a:lstStyle/>
          <a:p>
            <a:r>
              <a:rPr lang="en-US"/>
              <a:t>Click to edit Master title style</a:t>
            </a:r>
          </a:p>
        </p:txBody>
      </p:sp>
      <p:sp>
        <p:nvSpPr>
          <p:cNvPr id="6" name="Footer Placeholder 4">
            <a:extLst>
              <a:ext uri="{FF2B5EF4-FFF2-40B4-BE49-F238E27FC236}">
                <a16:creationId xmlns:a16="http://schemas.microsoft.com/office/drawing/2014/main" id="{589882D4-D8FD-208A-CC1F-F78D0C1BAF34}"/>
              </a:ext>
            </a:extLst>
          </p:cNvPr>
          <p:cNvSpPr>
            <a:spLocks noGrp="1"/>
          </p:cNvSpPr>
          <p:nvPr>
            <p:ph type="ftr" sz="quarter" idx="11"/>
          </p:nvPr>
        </p:nvSpPr>
        <p:spPr>
          <a:xfrm>
            <a:off x="838200" y="6356350"/>
            <a:ext cx="7248896" cy="365125"/>
          </a:xfrm>
          <a:prstGeom prst="rect">
            <a:avLst/>
          </a:prstGeom>
        </p:spPr>
        <p:txBody>
          <a:bodyPr/>
          <a:lstStyle>
            <a:lvl1pPr algn="l">
              <a:defRPr/>
            </a:lvl1pPr>
          </a:lstStyle>
          <a:p>
            <a:r>
              <a:rPr lang="en-US"/>
              <a:t>For Financial Professional Use Only.</a:t>
            </a:r>
          </a:p>
        </p:txBody>
      </p:sp>
      <p:sp>
        <p:nvSpPr>
          <p:cNvPr id="7" name="Slide Number Placeholder 5">
            <a:extLst>
              <a:ext uri="{FF2B5EF4-FFF2-40B4-BE49-F238E27FC236}">
                <a16:creationId xmlns:a16="http://schemas.microsoft.com/office/drawing/2014/main" id="{C8C01E79-ADF1-EDCF-40B3-BA85AEB430ED}"/>
              </a:ext>
            </a:extLst>
          </p:cNvPr>
          <p:cNvSpPr>
            <a:spLocks noGrp="1"/>
          </p:cNvSpPr>
          <p:nvPr>
            <p:ph type="sldNum" sz="quarter" idx="12"/>
          </p:nvPr>
        </p:nvSpPr>
        <p:spPr>
          <a:xfrm>
            <a:off x="8610600" y="6356350"/>
            <a:ext cx="2743200" cy="365125"/>
          </a:xfrm>
          <a:prstGeom prst="rect">
            <a:avLst/>
          </a:prstGeom>
        </p:spPr>
        <p:txBody>
          <a:bodyPr/>
          <a:lstStyle/>
          <a:p>
            <a:fld id="{4EB52204-4503-C045-B1CB-4600C041EDEC}" type="slidenum">
              <a:rPr lang="en-US" smtClean="0"/>
              <a:t>‹#›</a:t>
            </a:fld>
            <a:endParaRPr lang="en-US"/>
          </a:p>
        </p:txBody>
      </p:sp>
    </p:spTree>
    <p:extLst>
      <p:ext uri="{BB962C8B-B14F-4D97-AF65-F5344CB8AC3E}">
        <p14:creationId xmlns:p14="http://schemas.microsoft.com/office/powerpoint/2010/main" val="2438897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665A98F-549C-813A-235A-ABA27BE97A05}"/>
              </a:ext>
            </a:extLst>
          </p:cNvPr>
          <p:cNvSpPr>
            <a:spLocks noGrp="1"/>
          </p:cNvSpPr>
          <p:nvPr>
            <p:ph type="ftr" sz="quarter" idx="11"/>
          </p:nvPr>
        </p:nvSpPr>
        <p:spPr>
          <a:xfrm>
            <a:off x="838200" y="6356350"/>
            <a:ext cx="7248896" cy="365125"/>
          </a:xfrm>
          <a:prstGeom prst="rect">
            <a:avLst/>
          </a:prstGeom>
        </p:spPr>
        <p:txBody>
          <a:bodyPr/>
          <a:lstStyle>
            <a:lvl1pPr algn="l">
              <a:defRPr/>
            </a:lvl1pPr>
          </a:lstStyle>
          <a:p>
            <a:r>
              <a:rPr lang="en-US"/>
              <a:t>For Financial Professional Use Only.</a:t>
            </a:r>
          </a:p>
        </p:txBody>
      </p:sp>
      <p:sp>
        <p:nvSpPr>
          <p:cNvPr id="6" name="Slide Number Placeholder 5">
            <a:extLst>
              <a:ext uri="{FF2B5EF4-FFF2-40B4-BE49-F238E27FC236}">
                <a16:creationId xmlns:a16="http://schemas.microsoft.com/office/drawing/2014/main" id="{F2759920-5E53-2B3A-364C-0E02C82A0385}"/>
              </a:ext>
            </a:extLst>
          </p:cNvPr>
          <p:cNvSpPr>
            <a:spLocks noGrp="1"/>
          </p:cNvSpPr>
          <p:nvPr>
            <p:ph type="sldNum" sz="quarter" idx="12"/>
          </p:nvPr>
        </p:nvSpPr>
        <p:spPr>
          <a:xfrm>
            <a:off x="8610600" y="6356350"/>
            <a:ext cx="2743200" cy="365125"/>
          </a:xfrm>
          <a:prstGeom prst="rect">
            <a:avLst/>
          </a:prstGeom>
        </p:spPr>
        <p:txBody>
          <a:bodyPr/>
          <a:lstStyle/>
          <a:p>
            <a:fld id="{4EB52204-4503-C045-B1CB-4600C041EDEC}" type="slidenum">
              <a:rPr lang="en-US" smtClean="0"/>
              <a:t>‹#›</a:t>
            </a:fld>
            <a:endParaRPr lang="en-US"/>
          </a:p>
        </p:txBody>
      </p:sp>
    </p:spTree>
    <p:extLst>
      <p:ext uri="{BB962C8B-B14F-4D97-AF65-F5344CB8AC3E}">
        <p14:creationId xmlns:p14="http://schemas.microsoft.com/office/powerpoint/2010/main" val="3193766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DEC4B-D9FA-9780-F1FE-8D9166DC3C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9549A0-6A37-7C17-ACF2-5F80F3E870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1581A24-0F03-B116-1F66-01DDA5E565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4">
            <a:extLst>
              <a:ext uri="{FF2B5EF4-FFF2-40B4-BE49-F238E27FC236}">
                <a16:creationId xmlns:a16="http://schemas.microsoft.com/office/drawing/2014/main" id="{E842250D-7A92-BF36-4908-F2F86C628D42}"/>
              </a:ext>
            </a:extLst>
          </p:cNvPr>
          <p:cNvSpPr>
            <a:spLocks noGrp="1"/>
          </p:cNvSpPr>
          <p:nvPr>
            <p:ph type="ftr" sz="quarter" idx="11"/>
          </p:nvPr>
        </p:nvSpPr>
        <p:spPr>
          <a:xfrm>
            <a:off x="838200" y="6356350"/>
            <a:ext cx="7248896" cy="365125"/>
          </a:xfrm>
          <a:prstGeom prst="rect">
            <a:avLst/>
          </a:prstGeom>
        </p:spPr>
        <p:txBody>
          <a:bodyPr/>
          <a:lstStyle>
            <a:lvl1pPr algn="l">
              <a:defRPr/>
            </a:lvl1pPr>
          </a:lstStyle>
          <a:p>
            <a:r>
              <a:rPr lang="en-US"/>
              <a:t>For Financial Professional Use Only.</a:t>
            </a:r>
          </a:p>
        </p:txBody>
      </p:sp>
      <p:sp>
        <p:nvSpPr>
          <p:cNvPr id="9" name="Slide Number Placeholder 5">
            <a:extLst>
              <a:ext uri="{FF2B5EF4-FFF2-40B4-BE49-F238E27FC236}">
                <a16:creationId xmlns:a16="http://schemas.microsoft.com/office/drawing/2014/main" id="{90E5B930-A1B5-FE1F-0358-770AB86E6A5A}"/>
              </a:ext>
            </a:extLst>
          </p:cNvPr>
          <p:cNvSpPr>
            <a:spLocks noGrp="1"/>
          </p:cNvSpPr>
          <p:nvPr>
            <p:ph type="sldNum" sz="quarter" idx="12"/>
          </p:nvPr>
        </p:nvSpPr>
        <p:spPr>
          <a:xfrm>
            <a:off x="8610600" y="6356350"/>
            <a:ext cx="2743200" cy="365125"/>
          </a:xfrm>
          <a:prstGeom prst="rect">
            <a:avLst/>
          </a:prstGeom>
        </p:spPr>
        <p:txBody>
          <a:bodyPr/>
          <a:lstStyle/>
          <a:p>
            <a:fld id="{4EB52204-4503-C045-B1CB-4600C041EDEC}" type="slidenum">
              <a:rPr lang="en-US" smtClean="0"/>
              <a:t>‹#›</a:t>
            </a:fld>
            <a:endParaRPr lang="en-US"/>
          </a:p>
        </p:txBody>
      </p:sp>
    </p:spTree>
    <p:extLst>
      <p:ext uri="{BB962C8B-B14F-4D97-AF65-F5344CB8AC3E}">
        <p14:creationId xmlns:p14="http://schemas.microsoft.com/office/powerpoint/2010/main" val="1196923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D5F6E-D1B7-8918-DC1D-B99A29DC5A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D56445-6CF5-C3A7-6073-A7897A173D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861ACBE-E0B5-18C0-C8C7-3094BCF5D6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4">
            <a:extLst>
              <a:ext uri="{FF2B5EF4-FFF2-40B4-BE49-F238E27FC236}">
                <a16:creationId xmlns:a16="http://schemas.microsoft.com/office/drawing/2014/main" id="{CDD7648B-95F1-3D0A-D437-87B46A80A980}"/>
              </a:ext>
            </a:extLst>
          </p:cNvPr>
          <p:cNvSpPr>
            <a:spLocks noGrp="1"/>
          </p:cNvSpPr>
          <p:nvPr>
            <p:ph type="ftr" sz="quarter" idx="11"/>
          </p:nvPr>
        </p:nvSpPr>
        <p:spPr>
          <a:xfrm>
            <a:off x="838200" y="6356350"/>
            <a:ext cx="7248896" cy="365125"/>
          </a:xfrm>
          <a:prstGeom prst="rect">
            <a:avLst/>
          </a:prstGeom>
        </p:spPr>
        <p:txBody>
          <a:bodyPr/>
          <a:lstStyle>
            <a:lvl1pPr algn="l">
              <a:defRPr/>
            </a:lvl1pPr>
          </a:lstStyle>
          <a:p>
            <a:r>
              <a:rPr lang="en-US"/>
              <a:t>For Financial Professional Use Only.</a:t>
            </a:r>
          </a:p>
        </p:txBody>
      </p:sp>
      <p:sp>
        <p:nvSpPr>
          <p:cNvPr id="9" name="Slide Number Placeholder 5">
            <a:extLst>
              <a:ext uri="{FF2B5EF4-FFF2-40B4-BE49-F238E27FC236}">
                <a16:creationId xmlns:a16="http://schemas.microsoft.com/office/drawing/2014/main" id="{D029D9E1-EAD1-9313-7C47-81C4087500F1}"/>
              </a:ext>
            </a:extLst>
          </p:cNvPr>
          <p:cNvSpPr>
            <a:spLocks noGrp="1"/>
          </p:cNvSpPr>
          <p:nvPr>
            <p:ph type="sldNum" sz="quarter" idx="12"/>
          </p:nvPr>
        </p:nvSpPr>
        <p:spPr>
          <a:xfrm>
            <a:off x="8610600" y="6356350"/>
            <a:ext cx="2743200" cy="365125"/>
          </a:xfrm>
          <a:prstGeom prst="rect">
            <a:avLst/>
          </a:prstGeom>
        </p:spPr>
        <p:txBody>
          <a:bodyPr/>
          <a:lstStyle/>
          <a:p>
            <a:fld id="{4EB52204-4503-C045-B1CB-4600C041EDEC}" type="slidenum">
              <a:rPr lang="en-US" smtClean="0"/>
              <a:t>‹#›</a:t>
            </a:fld>
            <a:endParaRPr lang="en-US"/>
          </a:p>
        </p:txBody>
      </p:sp>
    </p:spTree>
    <p:extLst>
      <p:ext uri="{BB962C8B-B14F-4D97-AF65-F5344CB8AC3E}">
        <p14:creationId xmlns:p14="http://schemas.microsoft.com/office/powerpoint/2010/main" val="713724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F6BEA4-28D5-2928-3E32-81BF1A89D1CE}"/>
              </a:ext>
            </a:extLst>
          </p:cNvPr>
          <p:cNvSpPr>
            <a:spLocks noGrp="1"/>
          </p:cNvSpPr>
          <p:nvPr>
            <p:ph type="title"/>
          </p:nvPr>
        </p:nvSpPr>
        <p:spPr>
          <a:xfrm>
            <a:off x="838200" y="725653"/>
            <a:ext cx="10515600" cy="125627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5E4397B-4246-B1E7-446C-6338B2E84565}"/>
              </a:ext>
            </a:extLst>
          </p:cNvPr>
          <p:cNvSpPr>
            <a:spLocks noGrp="1"/>
          </p:cNvSpPr>
          <p:nvPr>
            <p:ph type="body" idx="1"/>
          </p:nvPr>
        </p:nvSpPr>
        <p:spPr>
          <a:xfrm>
            <a:off x="838200" y="1981923"/>
            <a:ext cx="10515600" cy="41950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E2B7EC4-51C8-CB89-6A8D-9A475B3FBB01}"/>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l">
              <a:defRPr sz="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en-US"/>
              <a:t>For Financial Professional Use Only.</a:t>
            </a:r>
          </a:p>
        </p:txBody>
      </p:sp>
      <p:sp>
        <p:nvSpPr>
          <p:cNvPr id="6" name="Slide Number Placeholder 5">
            <a:extLst>
              <a:ext uri="{FF2B5EF4-FFF2-40B4-BE49-F238E27FC236}">
                <a16:creationId xmlns:a16="http://schemas.microsoft.com/office/drawing/2014/main" id="{6CA632A9-C6DC-F3BD-6702-0B28C30E48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fld id="{4EB52204-4503-C045-B1CB-4600C041EDEC}" type="slidenum">
              <a:rPr lang="en-US" smtClean="0"/>
              <a:pPr/>
              <a:t>‹#›</a:t>
            </a:fld>
            <a:endParaRPr lang="en-US"/>
          </a:p>
        </p:txBody>
      </p:sp>
    </p:spTree>
    <p:extLst>
      <p:ext uri="{BB962C8B-B14F-4D97-AF65-F5344CB8AC3E}">
        <p14:creationId xmlns:p14="http://schemas.microsoft.com/office/powerpoint/2010/main" val="34617094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Clr>
          <a:srgbClr val="F05133"/>
        </a:buClr>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Clr>
          <a:srgbClr val="F05133"/>
        </a:buClr>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Clr>
          <a:srgbClr val="F05133"/>
        </a:buClr>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Clr>
          <a:srgbClr val="F05133"/>
        </a:buClr>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Clr>
          <a:srgbClr val="F05133"/>
        </a:buClr>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 Id="rId14" Type="http://schemas.openxmlformats.org/officeDocument/2006/relationships/image" Target="../media/image35.sv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6.png"/><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6" name="Rectangle 2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People playing cards">
            <a:extLst>
              <a:ext uri="{FF2B5EF4-FFF2-40B4-BE49-F238E27FC236}">
                <a16:creationId xmlns:a16="http://schemas.microsoft.com/office/drawing/2014/main" id="{7E93B59B-D15E-21BB-62AF-BE1478AD72D6}"/>
              </a:ext>
            </a:extLst>
          </p:cNvPr>
          <p:cNvPicPr>
            <a:picLocks noChangeAspect="1"/>
          </p:cNvPicPr>
          <p:nvPr/>
        </p:nvPicPr>
        <p:blipFill rotWithShape="1">
          <a:blip r:embed="rId3" cstate="screen">
            <a:alphaModFix amt="50000"/>
            <a:extLst>
              <a:ext uri="{28A0092B-C50C-407E-A947-70E740481C1C}">
                <a14:useLocalDpi xmlns:a14="http://schemas.microsoft.com/office/drawing/2010/main"/>
              </a:ext>
            </a:extLst>
          </a:blip>
          <a:srcRect/>
          <a:stretch/>
        </p:blipFill>
        <p:spPr>
          <a:xfrm>
            <a:off x="20" y="1"/>
            <a:ext cx="12191980" cy="6857999"/>
          </a:xfrm>
          <a:prstGeom prst="rect">
            <a:avLst/>
          </a:prstGeom>
        </p:spPr>
      </p:pic>
      <p:pic>
        <p:nvPicPr>
          <p:cNvPr id="2" name="Picture 1">
            <a:extLst>
              <a:ext uri="{FF2B5EF4-FFF2-40B4-BE49-F238E27FC236}">
                <a16:creationId xmlns:a16="http://schemas.microsoft.com/office/drawing/2014/main" id="{52481FCF-9F7F-8A12-2938-A446B73B477F}"/>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109366" y="1995895"/>
            <a:ext cx="7973268" cy="3325405"/>
          </a:xfrm>
          <a:prstGeom prst="rect">
            <a:avLst/>
          </a:prstGeom>
        </p:spPr>
      </p:pic>
    </p:spTree>
    <p:extLst>
      <p:ext uri="{BB962C8B-B14F-4D97-AF65-F5344CB8AC3E}">
        <p14:creationId xmlns:p14="http://schemas.microsoft.com/office/powerpoint/2010/main" val="406232756"/>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34A59"/>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01D9F73-F5FB-E1F5-7202-352379198223}"/>
              </a:ext>
            </a:extLst>
          </p:cNvPr>
          <p:cNvSpPr>
            <a:spLocks noGrp="1"/>
          </p:cNvSpPr>
          <p:nvPr>
            <p:ph type="sldNum" sz="quarter" idx="12"/>
          </p:nvPr>
        </p:nvSpPr>
        <p:spPr/>
        <p:txBody>
          <a:bodyPr/>
          <a:lstStyle/>
          <a:p>
            <a:fld id="{4EB52204-4503-C045-B1CB-4600C041EDEC}" type="slidenum">
              <a:rPr lang="en-US" smtClean="0"/>
              <a:t>10</a:t>
            </a:fld>
            <a:endParaRPr lang="en-US"/>
          </a:p>
        </p:txBody>
      </p:sp>
      <p:sp>
        <p:nvSpPr>
          <p:cNvPr id="2" name="Title 1">
            <a:extLst>
              <a:ext uri="{FF2B5EF4-FFF2-40B4-BE49-F238E27FC236}">
                <a16:creationId xmlns:a16="http://schemas.microsoft.com/office/drawing/2014/main" id="{B73412E5-3369-AEB4-2BD7-A88A54371D42}"/>
              </a:ext>
            </a:extLst>
          </p:cNvPr>
          <p:cNvSpPr>
            <a:spLocks noGrp="1"/>
          </p:cNvSpPr>
          <p:nvPr>
            <p:ph type="title" idx="4294967295"/>
          </p:nvPr>
        </p:nvSpPr>
        <p:spPr>
          <a:xfrm>
            <a:off x="0" y="725488"/>
            <a:ext cx="12192000" cy="1255712"/>
          </a:xfrm>
        </p:spPr>
        <p:txBody>
          <a:bodyPr/>
          <a:lstStyle/>
          <a:p>
            <a:pPr algn="ctr"/>
            <a:r>
              <a:rPr lang="en-US">
                <a:solidFill>
                  <a:schemeClr val="bg1"/>
                </a:solidFill>
                <a:latin typeface="Verdana"/>
                <a:ea typeface="Verdana"/>
              </a:rPr>
              <a:t>Life Insurance Features</a:t>
            </a:r>
          </a:p>
        </p:txBody>
      </p:sp>
      <p:pic>
        <p:nvPicPr>
          <p:cNvPr id="6" name="Picture 5" descr="A calculator and a black background&#10;&#10;Description automatically generated">
            <a:extLst>
              <a:ext uri="{FF2B5EF4-FFF2-40B4-BE49-F238E27FC236}">
                <a16:creationId xmlns:a16="http://schemas.microsoft.com/office/drawing/2014/main" id="{C88728D5-A53D-F718-6FC2-0A8BA25D46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16050" y="2730501"/>
            <a:ext cx="1485900" cy="2146300"/>
          </a:xfrm>
          <a:prstGeom prst="rect">
            <a:avLst/>
          </a:prstGeom>
        </p:spPr>
      </p:pic>
      <p:pic>
        <p:nvPicPr>
          <p:cNvPr id="9" name="Picture 8" descr="A green and white gift box with a bow&#10;&#10;Description automatically generated">
            <a:extLst>
              <a:ext uri="{FF2B5EF4-FFF2-40B4-BE49-F238E27FC236}">
                <a16:creationId xmlns:a16="http://schemas.microsoft.com/office/drawing/2014/main" id="{34D99E62-299A-F7F1-DD6F-B5A27D2205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89351" y="2692401"/>
            <a:ext cx="1866900" cy="2184400"/>
          </a:xfrm>
          <a:prstGeom prst="rect">
            <a:avLst/>
          </a:prstGeom>
        </p:spPr>
      </p:pic>
      <p:pic>
        <p:nvPicPr>
          <p:cNvPr id="11" name="Picture 10" descr="A hand holding a coin&#10;&#10;Description automatically generated">
            <a:extLst>
              <a:ext uri="{FF2B5EF4-FFF2-40B4-BE49-F238E27FC236}">
                <a16:creationId xmlns:a16="http://schemas.microsoft.com/office/drawing/2014/main" id="{9B92F253-E0C9-3A71-6177-E11CE3CC1CB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70652" y="2679701"/>
            <a:ext cx="2006600" cy="2273300"/>
          </a:xfrm>
          <a:prstGeom prst="rect">
            <a:avLst/>
          </a:prstGeom>
        </p:spPr>
      </p:pic>
      <p:pic>
        <p:nvPicPr>
          <p:cNvPr id="13" name="Picture 12">
            <a:extLst>
              <a:ext uri="{FF2B5EF4-FFF2-40B4-BE49-F238E27FC236}">
                <a16:creationId xmlns:a16="http://schemas.microsoft.com/office/drawing/2014/main" id="{F419B6C6-4216-B5A8-5AD0-19E5D7189B8F}"/>
              </a:ext>
            </a:extLst>
          </p:cNvPr>
          <p:cNvPicPr>
            <a:picLocks noChangeAspect="1"/>
          </p:cNvPicPr>
          <p:nvPr/>
        </p:nvPicPr>
        <p:blipFill>
          <a:blip r:embed="rId6"/>
          <a:srcRect/>
          <a:stretch/>
        </p:blipFill>
        <p:spPr>
          <a:xfrm>
            <a:off x="9074150" y="2743202"/>
            <a:ext cx="1701800" cy="2133600"/>
          </a:xfrm>
          <a:prstGeom prst="rect">
            <a:avLst/>
          </a:prstGeom>
        </p:spPr>
      </p:pic>
    </p:spTree>
    <p:extLst>
      <p:ext uri="{BB962C8B-B14F-4D97-AF65-F5344CB8AC3E}">
        <p14:creationId xmlns:p14="http://schemas.microsoft.com/office/powerpoint/2010/main" val="367452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900" decel="100000" fill="hold"/>
                                        <p:tgtEl>
                                          <p:spTgt spid="9"/>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900" decel="100000" fill="hold"/>
                                        <p:tgtEl>
                                          <p:spTgt spid="11"/>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900" decel="100000" fill="hold"/>
                                        <p:tgtEl>
                                          <p:spTgt spid="13"/>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4012C7F-7103-4ADF-F65C-A9F1187D67DA}"/>
              </a:ext>
            </a:extLst>
          </p:cNvPr>
          <p:cNvSpPr>
            <a:spLocks noGrp="1"/>
          </p:cNvSpPr>
          <p:nvPr>
            <p:ph type="sldNum" sz="quarter" idx="12"/>
          </p:nvPr>
        </p:nvSpPr>
        <p:spPr/>
        <p:txBody>
          <a:bodyPr/>
          <a:lstStyle/>
          <a:p>
            <a:fld id="{4EB52204-4503-C045-B1CB-4600C041EDEC}" type="slidenum">
              <a:rPr lang="en-US" smtClean="0"/>
              <a:t>11</a:t>
            </a:fld>
            <a:endParaRPr lang="en-US"/>
          </a:p>
        </p:txBody>
      </p:sp>
      <p:pic>
        <p:nvPicPr>
          <p:cNvPr id="4" name="Picture 3" descr="Happy healthcare professional with patient">
            <a:extLst>
              <a:ext uri="{FF2B5EF4-FFF2-40B4-BE49-F238E27FC236}">
                <a16:creationId xmlns:a16="http://schemas.microsoft.com/office/drawing/2014/main" id="{F45CDCCB-5030-E727-17DF-2CD46417632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33000"/>
                    </a14:imgEffect>
                  </a14:imgLayer>
                </a14:imgProps>
              </a:ext>
            </a:extLst>
          </a:blip>
          <a:srcRect t="7852" b="7852"/>
          <a:stretch/>
        </p:blipFill>
        <p:spPr>
          <a:xfrm>
            <a:off x="0" y="0"/>
            <a:ext cx="12192000" cy="6858000"/>
          </a:xfrm>
          <a:prstGeom prst="rect">
            <a:avLst/>
          </a:prstGeom>
          <a:noFill/>
        </p:spPr>
      </p:pic>
      <p:sp>
        <p:nvSpPr>
          <p:cNvPr id="5" name="Slide Number Placeholder 4">
            <a:extLst>
              <a:ext uri="{FF2B5EF4-FFF2-40B4-BE49-F238E27FC236}">
                <a16:creationId xmlns:a16="http://schemas.microsoft.com/office/drawing/2014/main" id="{E78BDE83-8CD5-518A-6B2E-E669567CCA5A}"/>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B52204-4503-C045-B1CB-4600C041EDEC}" type="slidenum">
              <a:rPr lang="en-US" smtClean="0"/>
              <a:pPr/>
              <a:t>11</a:t>
            </a:fld>
            <a:endParaRPr lang="en-US"/>
          </a:p>
        </p:txBody>
      </p:sp>
      <p:sp>
        <p:nvSpPr>
          <p:cNvPr id="6" name="Title 1">
            <a:extLst>
              <a:ext uri="{FF2B5EF4-FFF2-40B4-BE49-F238E27FC236}">
                <a16:creationId xmlns:a16="http://schemas.microsoft.com/office/drawing/2014/main" id="{BF53130C-81D6-2192-FD11-261206978575}"/>
              </a:ext>
            </a:extLst>
          </p:cNvPr>
          <p:cNvSpPr txBox="1">
            <a:spLocks/>
          </p:cNvSpPr>
          <p:nvPr/>
        </p:nvSpPr>
        <p:spPr>
          <a:xfrm>
            <a:off x="4769223" y="730296"/>
            <a:ext cx="6804212" cy="2012903"/>
          </a:xfrm>
          <a:prstGeom prst="rect">
            <a:avLst/>
          </a:prstGeom>
          <a:effectLst>
            <a:outerShdw blurRad="1143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r">
              <a:lnSpc>
                <a:spcPct val="100000"/>
              </a:lnSpc>
            </a:pPr>
            <a:r>
              <a:rPr lang="en-US" sz="5400">
                <a:solidFill>
                  <a:schemeClr val="bg1"/>
                </a:solidFill>
                <a:latin typeface="Verdana"/>
                <a:ea typeface="Verdana"/>
              </a:rPr>
              <a:t>Long-Term Care</a:t>
            </a:r>
            <a:br>
              <a:rPr lang="en-US" sz="5400"/>
            </a:br>
            <a:r>
              <a:rPr lang="en-US" sz="5400">
                <a:solidFill>
                  <a:schemeClr val="bg1"/>
                </a:solidFill>
                <a:latin typeface="Verdana"/>
                <a:ea typeface="Verdana"/>
              </a:rPr>
              <a:t>Insurance</a:t>
            </a:r>
          </a:p>
        </p:txBody>
      </p:sp>
    </p:spTree>
    <p:extLst>
      <p:ext uri="{BB962C8B-B14F-4D97-AF65-F5344CB8AC3E}">
        <p14:creationId xmlns:p14="http://schemas.microsoft.com/office/powerpoint/2010/main" val="1000270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1D3C"/>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287A82F-5331-51EB-0F81-D7648B98EF3E}"/>
              </a:ext>
            </a:extLst>
          </p:cNvPr>
          <p:cNvSpPr>
            <a:spLocks noGrp="1"/>
          </p:cNvSpPr>
          <p:nvPr>
            <p:ph type="sldNum" sz="quarter" idx="12"/>
          </p:nvPr>
        </p:nvSpPr>
        <p:spPr/>
        <p:txBody>
          <a:bodyPr/>
          <a:lstStyle/>
          <a:p>
            <a:fld id="{4EB52204-4503-C045-B1CB-4600C041EDEC}" type="slidenum">
              <a:rPr lang="en-US" smtClean="0"/>
              <a:t>12</a:t>
            </a:fld>
            <a:endParaRPr lang="en-US"/>
          </a:p>
        </p:txBody>
      </p:sp>
      <p:sp>
        <p:nvSpPr>
          <p:cNvPr id="5" name="Title 1">
            <a:extLst>
              <a:ext uri="{FF2B5EF4-FFF2-40B4-BE49-F238E27FC236}">
                <a16:creationId xmlns:a16="http://schemas.microsoft.com/office/drawing/2014/main" id="{061C2860-D2B8-ABAA-BDA7-D4295F089523}"/>
              </a:ext>
            </a:extLst>
          </p:cNvPr>
          <p:cNvSpPr txBox="1">
            <a:spLocks/>
          </p:cNvSpPr>
          <p:nvPr/>
        </p:nvSpPr>
        <p:spPr>
          <a:xfrm>
            <a:off x="0" y="546194"/>
            <a:ext cx="12192000" cy="12557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a:solidFill>
                  <a:schemeClr val="bg1"/>
                </a:solidFill>
              </a:rPr>
              <a:t>Five Questions to Consider</a:t>
            </a:r>
          </a:p>
        </p:txBody>
      </p:sp>
      <p:sp>
        <p:nvSpPr>
          <p:cNvPr id="6" name="TextBox 5">
            <a:extLst>
              <a:ext uri="{FF2B5EF4-FFF2-40B4-BE49-F238E27FC236}">
                <a16:creationId xmlns:a16="http://schemas.microsoft.com/office/drawing/2014/main" id="{B44A6070-E20B-DCDA-0BD4-73A7636A83B5}"/>
              </a:ext>
            </a:extLst>
          </p:cNvPr>
          <p:cNvSpPr txBox="1"/>
          <p:nvPr/>
        </p:nvSpPr>
        <p:spPr>
          <a:xfrm>
            <a:off x="983550" y="1885094"/>
            <a:ext cx="10509203" cy="4154984"/>
          </a:xfrm>
          <a:prstGeom prst="rect">
            <a:avLst/>
          </a:prstGeom>
          <a:noFill/>
        </p:spPr>
        <p:txBody>
          <a:bodyPr wrap="square" rtlCol="0">
            <a:spAutoFit/>
          </a:bodyPr>
          <a:lstStyle/>
          <a:p>
            <a:pPr marL="635000" indent="-635000">
              <a:spcAft>
                <a:spcPts val="1200"/>
              </a:spcAft>
              <a:buFont typeface="+mj-lt"/>
              <a:buAutoNum type="arabicPeriod"/>
            </a:pPr>
            <a:r>
              <a:rPr lang="en-US" sz="2800">
                <a:solidFill>
                  <a:schemeClr val="accent4"/>
                </a:solidFill>
                <a:effectLst/>
                <a:latin typeface="Verdana" panose="020B0604030504040204" pitchFamily="34" charset="0"/>
                <a:ea typeface="Verdana" panose="020B0604030504040204" pitchFamily="34" charset="0"/>
                <a:cs typeface="Verdana" panose="020B0604030504040204" pitchFamily="34" charset="0"/>
              </a:rPr>
              <a:t>Do you anticipate a need for extended, home healthcare?</a:t>
            </a:r>
          </a:p>
          <a:p>
            <a:pPr marL="635000" indent="-635000">
              <a:spcAft>
                <a:spcPts val="1200"/>
              </a:spcAft>
              <a:buFont typeface="+mj-lt"/>
              <a:buAutoNum type="arabicPeriod"/>
            </a:pPr>
            <a:r>
              <a:rPr lang="en-US" sz="2800">
                <a:solidFill>
                  <a:schemeClr val="accent5"/>
                </a:solidFill>
                <a:effectLst/>
                <a:latin typeface="Verdana" panose="020B0604030504040204" pitchFamily="34" charset="0"/>
                <a:ea typeface="Verdana" panose="020B0604030504040204" pitchFamily="34" charset="0"/>
                <a:cs typeface="Verdana" panose="020B0604030504040204" pitchFamily="34" charset="0"/>
              </a:rPr>
              <a:t>Which assets would you sell first to cover the costs?</a:t>
            </a:r>
          </a:p>
          <a:p>
            <a:pPr marL="635000" indent="-635000">
              <a:spcAft>
                <a:spcPts val="1200"/>
              </a:spcAft>
              <a:buFont typeface="+mj-lt"/>
              <a:buAutoNum type="arabicPeriod"/>
            </a:pPr>
            <a:r>
              <a:rPr lang="en-US" sz="2800">
                <a:solidFill>
                  <a:schemeClr val="accent6"/>
                </a:solidFill>
                <a:effectLst/>
                <a:latin typeface="Verdana" panose="020B0604030504040204" pitchFamily="34" charset="0"/>
                <a:ea typeface="Verdana" panose="020B0604030504040204" pitchFamily="34" charset="0"/>
                <a:cs typeface="Verdana" panose="020B0604030504040204" pitchFamily="34" charset="0"/>
              </a:rPr>
              <a:t>Do you have sufficient earnings and retirement savings?</a:t>
            </a:r>
          </a:p>
          <a:p>
            <a:pPr marL="635000" indent="-635000">
              <a:spcAft>
                <a:spcPts val="1200"/>
              </a:spcAft>
              <a:buFont typeface="+mj-lt"/>
              <a:buAutoNum type="arabicPeriod"/>
            </a:pPr>
            <a:r>
              <a:rPr lang="en-US" sz="2800">
                <a:solidFill>
                  <a:srgbClr val="A0D5B5"/>
                </a:solidFill>
                <a:effectLst/>
                <a:latin typeface="Verdana" panose="020B0604030504040204" pitchFamily="34" charset="0"/>
                <a:ea typeface="Verdana" panose="020B0604030504040204" pitchFamily="34" charset="0"/>
                <a:cs typeface="Verdana" panose="020B0604030504040204" pitchFamily="34" charset="0"/>
              </a:rPr>
              <a:t>Do you have other intentions for what you’ve saved over the years?</a:t>
            </a:r>
          </a:p>
          <a:p>
            <a:pPr marL="635000" indent="-635000">
              <a:spcAft>
                <a:spcPts val="1200"/>
              </a:spcAft>
              <a:buFont typeface="+mj-lt"/>
              <a:buAutoNum type="arabicPeriod"/>
            </a:pPr>
            <a:r>
              <a:rPr lang="en-US" sz="2800">
                <a:solidFill>
                  <a:schemeClr val="accent2"/>
                </a:solidFill>
                <a:latin typeface="Verdana" panose="020B0604030504040204" pitchFamily="34" charset="0"/>
                <a:ea typeface="Verdana" panose="020B0604030504040204" pitchFamily="34" charset="0"/>
                <a:cs typeface="Verdana" panose="020B0604030504040204" pitchFamily="34" charset="0"/>
              </a:rPr>
              <a:t>Are you currently caring for an aging parent?</a:t>
            </a:r>
          </a:p>
        </p:txBody>
      </p:sp>
    </p:spTree>
    <p:extLst>
      <p:ext uri="{BB962C8B-B14F-4D97-AF65-F5344CB8AC3E}">
        <p14:creationId xmlns:p14="http://schemas.microsoft.com/office/powerpoint/2010/main" val="744220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5000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5000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decel="5000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decel="50000"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decel="50000"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34A59"/>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859DAA2-DE57-75E8-DCA0-77EA4FA89D18}"/>
              </a:ext>
            </a:extLst>
          </p:cNvPr>
          <p:cNvSpPr>
            <a:spLocks noGrp="1"/>
          </p:cNvSpPr>
          <p:nvPr>
            <p:ph type="sldNum" sz="quarter" idx="12"/>
          </p:nvPr>
        </p:nvSpPr>
        <p:spPr>
          <a:xfrm>
            <a:off x="2725271" y="6356350"/>
            <a:ext cx="8628529" cy="365125"/>
          </a:xfrm>
        </p:spPr>
        <p:txBody>
          <a:bodyPr/>
          <a:lstStyle/>
          <a:p>
            <a:r>
              <a:rPr lang="en-US"/>
              <a:t> </a:t>
            </a:r>
            <a:r>
              <a:rPr lang="en-US" baseline="30000"/>
              <a:t>1</a:t>
            </a:r>
            <a:r>
              <a:rPr lang="en-US"/>
              <a:t>”Who Buys Long-Term Care Insurance?”, LifePlans, Inc., 2017; </a:t>
            </a:r>
            <a:r>
              <a:rPr lang="en-US" baseline="30000"/>
              <a:t>2</a:t>
            </a:r>
            <a:r>
              <a:rPr lang="en-US"/>
              <a:t>Longtermcare.gov  |  </a:t>
            </a:r>
            <a:fld id="{4EB52204-4503-C045-B1CB-4600C041EDEC}" type="slidenum">
              <a:rPr lang="en-US" smtClean="0"/>
              <a:t>13</a:t>
            </a:fld>
            <a:endParaRPr lang="en-US"/>
          </a:p>
        </p:txBody>
      </p:sp>
      <p:sp>
        <p:nvSpPr>
          <p:cNvPr id="5" name="Title 1">
            <a:extLst>
              <a:ext uri="{FF2B5EF4-FFF2-40B4-BE49-F238E27FC236}">
                <a16:creationId xmlns:a16="http://schemas.microsoft.com/office/drawing/2014/main" id="{CB15F374-B52C-5926-31B2-491F9B891C4A}"/>
              </a:ext>
            </a:extLst>
          </p:cNvPr>
          <p:cNvSpPr txBox="1">
            <a:spLocks/>
          </p:cNvSpPr>
          <p:nvPr/>
        </p:nvSpPr>
        <p:spPr>
          <a:xfrm>
            <a:off x="0" y="546194"/>
            <a:ext cx="12192000" cy="12557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a:solidFill>
                  <a:schemeClr val="bg1"/>
                </a:solidFill>
              </a:rPr>
              <a:t>The Importance of LTC Insurance</a:t>
            </a:r>
          </a:p>
        </p:txBody>
      </p:sp>
      <p:sp>
        <p:nvSpPr>
          <p:cNvPr id="6" name="TextBox 5">
            <a:extLst>
              <a:ext uri="{FF2B5EF4-FFF2-40B4-BE49-F238E27FC236}">
                <a16:creationId xmlns:a16="http://schemas.microsoft.com/office/drawing/2014/main" id="{C0A5F3BB-9FA9-8C52-B0D0-94F330507D28}"/>
              </a:ext>
            </a:extLst>
          </p:cNvPr>
          <p:cNvSpPr txBox="1"/>
          <p:nvPr/>
        </p:nvSpPr>
        <p:spPr>
          <a:xfrm>
            <a:off x="860611" y="2026023"/>
            <a:ext cx="3084499" cy="646331"/>
          </a:xfrm>
          <a:prstGeom prst="rect">
            <a:avLst/>
          </a:prstGeom>
          <a:noFill/>
        </p:spPr>
        <p:txBody>
          <a:bodyPr wrap="none" rtlCol="0">
            <a:spAutoFit/>
          </a:bodyPr>
          <a:lstStyle/>
          <a:p>
            <a:r>
              <a:rPr lang="en-US" b="1">
                <a:solidFill>
                  <a:schemeClr val="bg1">
                    <a:lumMod val="85000"/>
                  </a:schemeClr>
                </a:solidFill>
                <a:latin typeface="Verdana" panose="020B0604030504040204" pitchFamily="34" charset="0"/>
                <a:ea typeface="Verdana" panose="020B0604030504040204" pitchFamily="34" charset="0"/>
                <a:cs typeface="Verdana" panose="020B0604030504040204" pitchFamily="34" charset="0"/>
              </a:rPr>
              <a:t>Individuals who</a:t>
            </a:r>
            <a:br>
              <a:rPr lang="en-US" b="1">
                <a:solidFill>
                  <a:schemeClr val="bg1">
                    <a:lumMod val="85000"/>
                  </a:schemeClr>
                </a:solidFill>
                <a:latin typeface="Verdana" panose="020B0604030504040204" pitchFamily="34" charset="0"/>
                <a:ea typeface="Verdana" panose="020B0604030504040204" pitchFamily="34" charset="0"/>
                <a:cs typeface="Verdana" panose="020B0604030504040204" pitchFamily="34" charset="0"/>
              </a:rPr>
            </a:br>
            <a:r>
              <a:rPr lang="en-US" b="1">
                <a:solidFill>
                  <a:schemeClr val="bg1">
                    <a:lumMod val="85000"/>
                  </a:schemeClr>
                </a:solidFill>
                <a:latin typeface="Verdana" panose="020B0604030504040204" pitchFamily="34" charset="0"/>
                <a:ea typeface="Verdana" panose="020B0604030504040204" pitchFamily="34" charset="0"/>
                <a:cs typeface="Verdana" panose="020B0604030504040204" pitchFamily="34" charset="0"/>
              </a:rPr>
              <a:t>purchased insurance:</a:t>
            </a:r>
            <a:r>
              <a:rPr lang="en-US" b="1" baseline="30000">
                <a:solidFill>
                  <a:schemeClr val="bg1">
                    <a:lumMod val="85000"/>
                  </a:schemeClr>
                </a:solidFill>
                <a:latin typeface="Verdana" panose="020B0604030504040204" pitchFamily="34" charset="0"/>
                <a:ea typeface="Verdana" panose="020B0604030504040204" pitchFamily="34" charset="0"/>
                <a:cs typeface="Verdana" panose="020B0604030504040204" pitchFamily="34" charset="0"/>
              </a:rPr>
              <a:t>1</a:t>
            </a:r>
          </a:p>
        </p:txBody>
      </p:sp>
      <p:sp>
        <p:nvSpPr>
          <p:cNvPr id="7" name="TextBox 6">
            <a:extLst>
              <a:ext uri="{FF2B5EF4-FFF2-40B4-BE49-F238E27FC236}">
                <a16:creationId xmlns:a16="http://schemas.microsoft.com/office/drawing/2014/main" id="{4DF73489-AF5A-B862-ECEC-90C1C1543B05}"/>
              </a:ext>
            </a:extLst>
          </p:cNvPr>
          <p:cNvSpPr txBox="1"/>
          <p:nvPr/>
        </p:nvSpPr>
        <p:spPr>
          <a:xfrm>
            <a:off x="6571129" y="2026023"/>
            <a:ext cx="3906839" cy="646331"/>
          </a:xfrm>
          <a:prstGeom prst="rect">
            <a:avLst/>
          </a:prstGeom>
          <a:noFill/>
        </p:spPr>
        <p:txBody>
          <a:bodyPr wrap="none" rtlCol="0">
            <a:spAutoFit/>
          </a:bodyPr>
          <a:lstStyle/>
          <a:p>
            <a:r>
              <a:rPr lang="en-US" b="1">
                <a:solidFill>
                  <a:schemeClr val="bg1">
                    <a:lumMod val="85000"/>
                  </a:schemeClr>
                </a:solidFill>
                <a:latin typeface="Verdana" panose="020B0604030504040204" pitchFamily="34" charset="0"/>
                <a:ea typeface="Verdana" panose="020B0604030504040204" pitchFamily="34" charset="0"/>
                <a:cs typeface="Verdana" panose="020B0604030504040204" pitchFamily="34" charset="0"/>
              </a:rPr>
              <a:t>Average total care need</a:t>
            </a:r>
            <a:br>
              <a:rPr lang="en-US" b="1">
                <a:solidFill>
                  <a:schemeClr val="bg1">
                    <a:lumMod val="85000"/>
                  </a:schemeClr>
                </a:solidFill>
                <a:latin typeface="Verdana" panose="020B0604030504040204" pitchFamily="34" charset="0"/>
                <a:ea typeface="Verdana" panose="020B0604030504040204" pitchFamily="34" charset="0"/>
                <a:cs typeface="Verdana" panose="020B0604030504040204" pitchFamily="34" charset="0"/>
              </a:rPr>
            </a:br>
            <a:r>
              <a:rPr lang="en-US" b="1">
                <a:solidFill>
                  <a:schemeClr val="bg1">
                    <a:lumMod val="85000"/>
                  </a:schemeClr>
                </a:solidFill>
                <a:latin typeface="Verdana" panose="020B0604030504040204" pitchFamily="34" charset="0"/>
                <a:ea typeface="Verdana" panose="020B0604030504040204" pitchFamily="34" charset="0"/>
                <a:cs typeface="Verdana" panose="020B0604030504040204" pitchFamily="34" charset="0"/>
              </a:rPr>
              <a:t>(including home care, etc.):</a:t>
            </a:r>
            <a:r>
              <a:rPr lang="en-US" b="1" baseline="30000">
                <a:solidFill>
                  <a:schemeClr val="bg1">
                    <a:lumMod val="85000"/>
                  </a:schemeClr>
                </a:solidFill>
                <a:latin typeface="Verdana" panose="020B0604030504040204" pitchFamily="34" charset="0"/>
                <a:ea typeface="Verdana" panose="020B0604030504040204" pitchFamily="34" charset="0"/>
                <a:cs typeface="Verdana" panose="020B0604030504040204" pitchFamily="34" charset="0"/>
              </a:rPr>
              <a:t>2</a:t>
            </a:r>
          </a:p>
        </p:txBody>
      </p:sp>
      <p:sp>
        <p:nvSpPr>
          <p:cNvPr id="8" name="TextBox 7">
            <a:extLst>
              <a:ext uri="{FF2B5EF4-FFF2-40B4-BE49-F238E27FC236}">
                <a16:creationId xmlns:a16="http://schemas.microsoft.com/office/drawing/2014/main" id="{CC36BAE3-3A61-D99D-317C-1111C9BC8B7E}"/>
              </a:ext>
            </a:extLst>
          </p:cNvPr>
          <p:cNvSpPr txBox="1"/>
          <p:nvPr/>
        </p:nvSpPr>
        <p:spPr>
          <a:xfrm>
            <a:off x="1842225" y="3031485"/>
            <a:ext cx="4253775" cy="2523768"/>
          </a:xfrm>
          <a:prstGeom prst="rect">
            <a:avLst/>
          </a:prstGeom>
          <a:noFill/>
        </p:spPr>
        <p:txBody>
          <a:bodyPr wrap="square" rtlCol="0">
            <a:spAutoFit/>
          </a:bodyPr>
          <a:lstStyle/>
          <a:p>
            <a:pPr>
              <a:spcAft>
                <a:spcPts val="3000"/>
              </a:spcAft>
            </a:pPr>
            <a:r>
              <a:rPr lang="en-US" b="1">
                <a:solidFill>
                  <a:schemeClr val="accent5"/>
                </a:solidFill>
                <a:latin typeface="Verdana" panose="020B0604030504040204" pitchFamily="34" charset="0"/>
                <a:ea typeface="Verdana" panose="020B0604030504040204" pitchFamily="34" charset="0"/>
                <a:cs typeface="Verdana" panose="020B0604030504040204" pitchFamily="34" charset="0"/>
              </a:rPr>
              <a:t>1/3</a:t>
            </a:r>
            <a:r>
              <a:rPr lang="en-US">
                <a:solidFill>
                  <a:schemeClr val="bg1"/>
                </a:solidFill>
                <a:latin typeface="Verdana" panose="020B0604030504040204" pitchFamily="34" charset="0"/>
                <a:ea typeface="Verdana" panose="020B0604030504040204" pitchFamily="34" charset="0"/>
                <a:cs typeface="Verdana" panose="020B0604030504040204" pitchFamily="34" charset="0"/>
              </a:rPr>
              <a:t> want to protect </a:t>
            </a:r>
            <a:br>
              <a:rPr lang="en-US">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a:solidFill>
                  <a:schemeClr val="bg1"/>
                </a:solidFill>
                <a:latin typeface="Verdana" panose="020B0604030504040204" pitchFamily="34" charset="0"/>
                <a:ea typeface="Verdana" panose="020B0604030504040204" pitchFamily="34" charset="0"/>
                <a:cs typeface="Verdana" panose="020B0604030504040204" pitchFamily="34" charset="0"/>
              </a:rPr>
              <a:t>assets/estate</a:t>
            </a:r>
          </a:p>
          <a:p>
            <a:pPr>
              <a:spcAft>
                <a:spcPts val="3000"/>
              </a:spcAft>
            </a:pPr>
            <a:r>
              <a:rPr lang="en-US" b="1">
                <a:solidFill>
                  <a:schemeClr val="accent6"/>
                </a:solidFill>
                <a:latin typeface="Verdana" panose="020B0604030504040204" pitchFamily="34" charset="0"/>
                <a:ea typeface="Verdana" panose="020B0604030504040204" pitchFamily="34" charset="0"/>
                <a:cs typeface="Verdana" panose="020B0604030504040204" pitchFamily="34" charset="0"/>
              </a:rPr>
              <a:t>2/3</a:t>
            </a:r>
            <a:r>
              <a:rPr lang="en-US">
                <a:solidFill>
                  <a:schemeClr val="bg1"/>
                </a:solidFill>
                <a:latin typeface="Verdana" panose="020B0604030504040204" pitchFamily="34" charset="0"/>
                <a:ea typeface="Verdana" panose="020B0604030504040204" pitchFamily="34" charset="0"/>
                <a:cs typeface="Verdana" panose="020B0604030504040204" pitchFamily="34" charset="0"/>
              </a:rPr>
              <a:t> feared cost of insurance would increase</a:t>
            </a:r>
          </a:p>
          <a:p>
            <a:pPr>
              <a:spcAft>
                <a:spcPts val="3000"/>
              </a:spcAft>
            </a:pPr>
            <a:r>
              <a:rPr lang="en-US" b="1">
                <a:solidFill>
                  <a:schemeClr val="accent4"/>
                </a:solidFill>
                <a:latin typeface="Verdana" panose="020B0604030504040204" pitchFamily="34" charset="0"/>
                <a:ea typeface="Verdana" panose="020B0604030504040204" pitchFamily="34" charset="0"/>
                <a:cs typeface="Verdana" panose="020B0604030504040204" pitchFamily="34" charset="0"/>
              </a:rPr>
              <a:t>1/5</a:t>
            </a:r>
            <a:r>
              <a:rPr lang="en-US">
                <a:solidFill>
                  <a:schemeClr val="bg1"/>
                </a:solidFill>
                <a:latin typeface="Verdana" panose="020B0604030504040204" pitchFamily="34" charset="0"/>
                <a:ea typeface="Verdana" panose="020B0604030504040204" pitchFamily="34" charset="0"/>
                <a:cs typeface="Verdana" panose="020B0604030504040204" pitchFamily="34" charset="0"/>
              </a:rPr>
              <a:t> wanted to ensure </a:t>
            </a:r>
            <a:br>
              <a:rPr lang="en-US">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a:solidFill>
                  <a:schemeClr val="bg1"/>
                </a:solidFill>
                <a:latin typeface="Verdana" panose="020B0604030504040204" pitchFamily="34" charset="0"/>
                <a:ea typeface="Verdana" panose="020B0604030504040204" pitchFamily="34" charset="0"/>
                <a:cs typeface="Verdana" panose="020B0604030504040204" pitchFamily="34" charset="0"/>
              </a:rPr>
              <a:t>affordability of service</a:t>
            </a:r>
          </a:p>
        </p:txBody>
      </p:sp>
      <p:sp>
        <p:nvSpPr>
          <p:cNvPr id="9" name="TextBox 8">
            <a:extLst>
              <a:ext uri="{FF2B5EF4-FFF2-40B4-BE49-F238E27FC236}">
                <a16:creationId xmlns:a16="http://schemas.microsoft.com/office/drawing/2014/main" id="{108A71F4-AE0C-B238-2387-7F9CF512AF12}"/>
              </a:ext>
            </a:extLst>
          </p:cNvPr>
          <p:cNvSpPr txBox="1"/>
          <p:nvPr/>
        </p:nvSpPr>
        <p:spPr>
          <a:xfrm>
            <a:off x="7514394" y="3148030"/>
            <a:ext cx="2902141" cy="2277547"/>
          </a:xfrm>
          <a:prstGeom prst="rect">
            <a:avLst/>
          </a:prstGeom>
          <a:noFill/>
        </p:spPr>
        <p:txBody>
          <a:bodyPr wrap="none" lIns="91440" tIns="45720" rIns="91440" bIns="45720" rtlCol="0" anchor="t">
            <a:spAutoFit/>
          </a:bodyPr>
          <a:lstStyle/>
          <a:p>
            <a:pPr>
              <a:spcAft>
                <a:spcPts val="4200"/>
              </a:spcAft>
            </a:pPr>
            <a:r>
              <a:rPr lang="en-US">
                <a:solidFill>
                  <a:schemeClr val="bg1"/>
                </a:solidFill>
                <a:latin typeface="Verdana" panose="020B0604030504040204" pitchFamily="34" charset="0"/>
                <a:ea typeface="Verdana" panose="020B0604030504040204" pitchFamily="34" charset="0"/>
                <a:cs typeface="Verdana" panose="020B0604030504040204" pitchFamily="34" charset="0"/>
              </a:rPr>
              <a:t>Men = </a:t>
            </a:r>
            <a:r>
              <a:rPr lang="en-US" b="1">
                <a:solidFill>
                  <a:schemeClr val="accent5"/>
                </a:solidFill>
                <a:latin typeface="Verdana" panose="020B0604030504040204" pitchFamily="34" charset="0"/>
                <a:ea typeface="Verdana" panose="020B0604030504040204" pitchFamily="34" charset="0"/>
                <a:cs typeface="Verdana" panose="020B0604030504040204" pitchFamily="34" charset="0"/>
              </a:rPr>
              <a:t>2.2 years</a:t>
            </a:r>
          </a:p>
          <a:p>
            <a:pPr>
              <a:spcAft>
                <a:spcPts val="4200"/>
              </a:spcAft>
            </a:pPr>
            <a:r>
              <a:rPr lang="en-US">
                <a:solidFill>
                  <a:schemeClr val="bg1"/>
                </a:solidFill>
                <a:latin typeface="Verdana" panose="020B0604030504040204" pitchFamily="34" charset="0"/>
                <a:ea typeface="Verdana" panose="020B0604030504040204" pitchFamily="34" charset="0"/>
                <a:cs typeface="Verdana" panose="020B0604030504040204" pitchFamily="34" charset="0"/>
              </a:rPr>
              <a:t>Women = </a:t>
            </a:r>
            <a:r>
              <a:rPr lang="en-US" b="1">
                <a:solidFill>
                  <a:schemeClr val="accent6"/>
                </a:solidFill>
                <a:latin typeface="Verdana" panose="020B0604030504040204" pitchFamily="34" charset="0"/>
                <a:ea typeface="Verdana" panose="020B0604030504040204" pitchFamily="34" charset="0"/>
                <a:cs typeface="Verdana" panose="020B0604030504040204" pitchFamily="34" charset="0"/>
              </a:rPr>
              <a:t>3.7 years</a:t>
            </a:r>
          </a:p>
          <a:p>
            <a:pPr>
              <a:spcAft>
                <a:spcPts val="4200"/>
              </a:spcAft>
            </a:pPr>
            <a:r>
              <a:rPr lang="en-US" b="1">
                <a:solidFill>
                  <a:schemeClr val="accent4"/>
                </a:solidFill>
                <a:latin typeface="Verdana"/>
                <a:ea typeface="Verdana"/>
                <a:cs typeface="Verdana" panose="020B0604030504040204" pitchFamily="34" charset="0"/>
              </a:rPr>
              <a:t>1/5</a:t>
            </a:r>
            <a:r>
              <a:rPr lang="en-US" b="1">
                <a:solidFill>
                  <a:schemeClr val="accent6"/>
                </a:solidFill>
                <a:latin typeface="Verdana"/>
                <a:ea typeface="Verdana"/>
                <a:cs typeface="Verdana" panose="020B0604030504040204" pitchFamily="34" charset="0"/>
              </a:rPr>
              <a:t> </a:t>
            </a:r>
            <a:r>
              <a:rPr lang="en-US">
                <a:solidFill>
                  <a:schemeClr val="bg1"/>
                </a:solidFill>
                <a:latin typeface="Verdana"/>
                <a:ea typeface="Verdana"/>
                <a:cs typeface="Verdana" panose="020B0604030504040204" pitchFamily="34" charset="0"/>
              </a:rPr>
              <a:t>needs LTC care for</a:t>
            </a:r>
            <a:br>
              <a:rPr lang="en-US">
                <a:latin typeface="Verdana" panose="020B0604030504040204" pitchFamily="34" charset="0"/>
                <a:ea typeface="Verdana" panose="020B0604030504040204" pitchFamily="34" charset="0"/>
                <a:cs typeface="Verdana" panose="020B0604030504040204" pitchFamily="34" charset="0"/>
              </a:rPr>
            </a:br>
            <a:r>
              <a:rPr lang="en-US">
                <a:solidFill>
                  <a:schemeClr val="bg1"/>
                </a:solidFill>
                <a:latin typeface="Verdana"/>
                <a:ea typeface="Verdana"/>
                <a:cs typeface="Verdana" panose="020B0604030504040204" pitchFamily="34" charset="0"/>
              </a:rPr>
              <a:t>longer than five years</a:t>
            </a:r>
          </a:p>
        </p:txBody>
      </p:sp>
      <p:pic>
        <p:nvPicPr>
          <p:cNvPr id="11" name="Graphic 10" descr="Heart outline">
            <a:extLst>
              <a:ext uri="{FF2B5EF4-FFF2-40B4-BE49-F238E27FC236}">
                <a16:creationId xmlns:a16="http://schemas.microsoft.com/office/drawing/2014/main" id="{DA13165A-18D5-ADB8-A74C-E043190EA7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71129" y="4717053"/>
            <a:ext cx="838200" cy="838200"/>
          </a:xfrm>
          <a:prstGeom prst="rect">
            <a:avLst/>
          </a:prstGeom>
        </p:spPr>
      </p:pic>
      <p:pic>
        <p:nvPicPr>
          <p:cNvPr id="13" name="Graphic 12" descr="Female Profile outline">
            <a:extLst>
              <a:ext uri="{FF2B5EF4-FFF2-40B4-BE49-F238E27FC236}">
                <a16:creationId xmlns:a16="http://schemas.microsoft.com/office/drawing/2014/main" id="{114C7343-44D9-B0B7-4733-9D7C49B9FB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71129" y="3852240"/>
            <a:ext cx="838200" cy="838200"/>
          </a:xfrm>
          <a:prstGeom prst="rect">
            <a:avLst/>
          </a:prstGeom>
        </p:spPr>
      </p:pic>
      <p:pic>
        <p:nvPicPr>
          <p:cNvPr id="15" name="Graphic 14" descr="Male profile outline">
            <a:extLst>
              <a:ext uri="{FF2B5EF4-FFF2-40B4-BE49-F238E27FC236}">
                <a16:creationId xmlns:a16="http://schemas.microsoft.com/office/drawing/2014/main" id="{5AD41D5A-8919-F29E-AB9B-27B78599D6A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76980" y="2925380"/>
            <a:ext cx="838201" cy="838201"/>
          </a:xfrm>
          <a:prstGeom prst="rect">
            <a:avLst/>
          </a:prstGeom>
        </p:spPr>
      </p:pic>
      <p:pic>
        <p:nvPicPr>
          <p:cNvPr id="18" name="Graphic 17" descr="Home outline">
            <a:extLst>
              <a:ext uri="{FF2B5EF4-FFF2-40B4-BE49-F238E27FC236}">
                <a16:creationId xmlns:a16="http://schemas.microsoft.com/office/drawing/2014/main" id="{4FA0C80C-75D2-B5F5-5240-6463505E06E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60611" y="2854836"/>
            <a:ext cx="838202" cy="838202"/>
          </a:xfrm>
          <a:prstGeom prst="rect">
            <a:avLst/>
          </a:prstGeom>
        </p:spPr>
      </p:pic>
      <p:pic>
        <p:nvPicPr>
          <p:cNvPr id="20" name="Graphic 19" descr="Money outline">
            <a:extLst>
              <a:ext uri="{FF2B5EF4-FFF2-40B4-BE49-F238E27FC236}">
                <a16:creationId xmlns:a16="http://schemas.microsoft.com/office/drawing/2014/main" id="{3107BC57-B0FD-D03C-6A55-53B0A39BB05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60611" y="4713723"/>
            <a:ext cx="841530" cy="841530"/>
          </a:xfrm>
          <a:prstGeom prst="rect">
            <a:avLst/>
          </a:prstGeom>
        </p:spPr>
      </p:pic>
      <p:pic>
        <p:nvPicPr>
          <p:cNvPr id="22" name="Graphic 21" descr="Umbrella outline">
            <a:extLst>
              <a:ext uri="{FF2B5EF4-FFF2-40B4-BE49-F238E27FC236}">
                <a16:creationId xmlns:a16="http://schemas.microsoft.com/office/drawing/2014/main" id="{8B8BD014-2595-7E57-97F7-58887AD0D2B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32317" y="3843275"/>
            <a:ext cx="749438" cy="749438"/>
          </a:xfrm>
          <a:prstGeom prst="rect">
            <a:avLst/>
          </a:prstGeom>
        </p:spPr>
      </p:pic>
    </p:spTree>
    <p:extLst>
      <p:ext uri="{BB962C8B-B14F-4D97-AF65-F5344CB8AC3E}">
        <p14:creationId xmlns:p14="http://schemas.microsoft.com/office/powerpoint/2010/main" val="31051123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onsulting with senior patient at home">
            <a:extLst>
              <a:ext uri="{FF2B5EF4-FFF2-40B4-BE49-F238E27FC236}">
                <a16:creationId xmlns:a16="http://schemas.microsoft.com/office/drawing/2014/main" id="{88A21F96-39E0-3B52-85ED-0C64A773C2AA}"/>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32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Slide Number Placeholder 4">
            <a:extLst>
              <a:ext uri="{FF2B5EF4-FFF2-40B4-BE49-F238E27FC236}">
                <a16:creationId xmlns:a16="http://schemas.microsoft.com/office/drawing/2014/main" id="{0BA3DF33-6211-4F39-475D-37810C04C222}"/>
              </a:ext>
            </a:extLst>
          </p:cNvPr>
          <p:cNvSpPr>
            <a:spLocks noGrp="1"/>
          </p:cNvSpPr>
          <p:nvPr>
            <p:ph type="sldNum" sz="quarter" idx="12"/>
          </p:nvPr>
        </p:nvSpPr>
        <p:spPr/>
        <p:txBody>
          <a:bodyPr/>
          <a:lstStyle/>
          <a:p>
            <a:fld id="{4EB52204-4503-C045-B1CB-4600C041EDEC}" type="slidenum">
              <a:rPr lang="en-US" smtClean="0"/>
              <a:t>14</a:t>
            </a:fld>
            <a:endParaRPr lang="en-US"/>
          </a:p>
        </p:txBody>
      </p:sp>
      <p:sp>
        <p:nvSpPr>
          <p:cNvPr id="2" name="Title 1">
            <a:extLst>
              <a:ext uri="{FF2B5EF4-FFF2-40B4-BE49-F238E27FC236}">
                <a16:creationId xmlns:a16="http://schemas.microsoft.com/office/drawing/2014/main" id="{D452DF0E-060D-EED3-9A8F-49BFA67EE1DE}"/>
              </a:ext>
            </a:extLst>
          </p:cNvPr>
          <p:cNvSpPr>
            <a:spLocks noGrp="1"/>
          </p:cNvSpPr>
          <p:nvPr>
            <p:ph type="title" idx="4294967295"/>
          </p:nvPr>
        </p:nvSpPr>
        <p:spPr>
          <a:xfrm>
            <a:off x="0" y="3063875"/>
            <a:ext cx="12192000" cy="1554956"/>
          </a:xfrm>
          <a:effectLst>
            <a:outerShdw blurRad="116081" dist="38100" dir="2700000" algn="tl" rotWithShape="0">
              <a:prstClr val="black">
                <a:alpha val="40000"/>
              </a:prstClr>
            </a:outerShdw>
          </a:effectLst>
        </p:spPr>
        <p:txBody>
          <a:bodyPr>
            <a:normAutofit/>
          </a:bodyPr>
          <a:lstStyle/>
          <a:p>
            <a:pPr algn="ctr">
              <a:lnSpc>
                <a:spcPct val="100000"/>
              </a:lnSpc>
            </a:pPr>
            <a:r>
              <a:rPr lang="en-US" sz="5400">
                <a:solidFill>
                  <a:schemeClr val="bg1"/>
                </a:solidFill>
                <a:latin typeface="Verdana"/>
                <a:ea typeface="Verdana"/>
              </a:rPr>
              <a:t>Linked Benefits</a:t>
            </a:r>
            <a:br>
              <a:rPr lang="en-US">
                <a:solidFill>
                  <a:schemeClr val="bg1"/>
                </a:solidFill>
                <a:latin typeface="Verdana"/>
                <a:ea typeface="Verdana"/>
              </a:rPr>
            </a:br>
            <a:r>
              <a:rPr lang="en-US" sz="2800" b="0" i="1">
                <a:solidFill>
                  <a:schemeClr val="bg1"/>
                </a:solidFill>
                <a:latin typeface="Verdana"/>
                <a:ea typeface="Verdana"/>
              </a:rPr>
              <a:t>70% of long-term care claims begin as home care.</a:t>
            </a:r>
            <a:endParaRPr lang="en-US" sz="3200" b="0" i="1">
              <a:solidFill>
                <a:schemeClr val="bg1"/>
              </a:solidFill>
            </a:endParaRPr>
          </a:p>
        </p:txBody>
      </p:sp>
    </p:spTree>
    <p:extLst>
      <p:ext uri="{BB962C8B-B14F-4D97-AF65-F5344CB8AC3E}">
        <p14:creationId xmlns:p14="http://schemas.microsoft.com/office/powerpoint/2010/main" val="35275220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1D3C"/>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C74B87D-CE9C-420E-E449-D559D1E182D1}"/>
              </a:ext>
            </a:extLst>
          </p:cNvPr>
          <p:cNvSpPr>
            <a:spLocks noGrp="1"/>
          </p:cNvSpPr>
          <p:nvPr>
            <p:ph type="sldNum" sz="quarter" idx="12"/>
          </p:nvPr>
        </p:nvSpPr>
        <p:spPr/>
        <p:txBody>
          <a:bodyPr/>
          <a:lstStyle/>
          <a:p>
            <a:fld id="{4EB52204-4503-C045-B1CB-4600C041EDEC}" type="slidenum">
              <a:rPr lang="en-US" smtClean="0"/>
              <a:t>15</a:t>
            </a:fld>
            <a:endParaRPr lang="en-US"/>
          </a:p>
        </p:txBody>
      </p:sp>
      <p:sp>
        <p:nvSpPr>
          <p:cNvPr id="2" name="Title 1">
            <a:extLst>
              <a:ext uri="{FF2B5EF4-FFF2-40B4-BE49-F238E27FC236}">
                <a16:creationId xmlns:a16="http://schemas.microsoft.com/office/drawing/2014/main" id="{041379F2-D590-429F-5B0E-A0057EEB7F9A}"/>
              </a:ext>
            </a:extLst>
          </p:cNvPr>
          <p:cNvSpPr>
            <a:spLocks noGrp="1"/>
          </p:cNvSpPr>
          <p:nvPr>
            <p:ph type="title" idx="4294967295"/>
          </p:nvPr>
        </p:nvSpPr>
        <p:spPr>
          <a:xfrm>
            <a:off x="0" y="725488"/>
            <a:ext cx="12192000" cy="1255712"/>
          </a:xfrm>
        </p:spPr>
        <p:txBody>
          <a:bodyPr/>
          <a:lstStyle/>
          <a:p>
            <a:pPr algn="ctr"/>
            <a:r>
              <a:rPr lang="en-US">
                <a:solidFill>
                  <a:schemeClr val="bg1"/>
                </a:solidFill>
                <a:latin typeface="Verdana"/>
                <a:ea typeface="Verdana"/>
              </a:rPr>
              <a:t>Linked Benefit Features</a:t>
            </a:r>
            <a:endParaRPr lang="en-US">
              <a:solidFill>
                <a:schemeClr val="bg1"/>
              </a:solidFill>
            </a:endParaRPr>
          </a:p>
        </p:txBody>
      </p:sp>
      <p:pic>
        <p:nvPicPr>
          <p:cNvPr id="11" name="Picture 10" descr="A calculator and a paper with a dollar sign&#10;&#10;Description automatically generated">
            <a:extLst>
              <a:ext uri="{FF2B5EF4-FFF2-40B4-BE49-F238E27FC236}">
                <a16:creationId xmlns:a16="http://schemas.microsoft.com/office/drawing/2014/main" id="{D450E9E9-D3E8-CC45-A33D-E9ADD6B00B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3450" y="2755900"/>
            <a:ext cx="1836788" cy="2324099"/>
          </a:xfrm>
          <a:prstGeom prst="rect">
            <a:avLst/>
          </a:prstGeom>
        </p:spPr>
      </p:pic>
      <p:pic>
        <p:nvPicPr>
          <p:cNvPr id="13" name="Picture 12" descr="A heart with a pulse line and white text&#10;&#10;Description automatically generated">
            <a:extLst>
              <a:ext uri="{FF2B5EF4-FFF2-40B4-BE49-F238E27FC236}">
                <a16:creationId xmlns:a16="http://schemas.microsoft.com/office/drawing/2014/main" id="{4E115B3B-FEED-6401-5E53-3B45AE9554C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51225" y="2755901"/>
            <a:ext cx="2387600" cy="2120900"/>
          </a:xfrm>
          <a:prstGeom prst="rect">
            <a:avLst/>
          </a:prstGeom>
        </p:spPr>
      </p:pic>
      <p:pic>
        <p:nvPicPr>
          <p:cNvPr id="15" name="Picture 14" descr="A yellow line drawing of a person with a microphone&#10;&#10;Description automatically generated">
            <a:extLst>
              <a:ext uri="{FF2B5EF4-FFF2-40B4-BE49-F238E27FC236}">
                <a16:creationId xmlns:a16="http://schemas.microsoft.com/office/drawing/2014/main" id="{CFAE5224-10E5-409A-F4EB-B0AAA68B953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04000" y="2578101"/>
            <a:ext cx="2006600" cy="2374900"/>
          </a:xfrm>
          <a:prstGeom prst="rect">
            <a:avLst/>
          </a:prstGeom>
        </p:spPr>
      </p:pic>
      <p:pic>
        <p:nvPicPr>
          <p:cNvPr id="17" name="Picture 16" descr="A hand holding a coin&#10;&#10;Description automatically generated">
            <a:extLst>
              <a:ext uri="{FF2B5EF4-FFF2-40B4-BE49-F238E27FC236}">
                <a16:creationId xmlns:a16="http://schemas.microsoft.com/office/drawing/2014/main" id="{B1FF97FC-7C1E-8C8A-D75B-60C3A14FDF8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51950" y="2578101"/>
            <a:ext cx="2006600" cy="2374900"/>
          </a:xfrm>
          <a:prstGeom prst="rect">
            <a:avLst/>
          </a:prstGeom>
        </p:spPr>
      </p:pic>
    </p:spTree>
    <p:extLst>
      <p:ext uri="{BB962C8B-B14F-4D97-AF65-F5344CB8AC3E}">
        <p14:creationId xmlns:p14="http://schemas.microsoft.com/office/powerpoint/2010/main" val="196421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900" decel="100000" fill="hold"/>
                                        <p:tgtEl>
                                          <p:spTgt spid="13"/>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900" decel="100000" fill="hold"/>
                                        <p:tgtEl>
                                          <p:spTgt spid="15"/>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900" decel="100000" fill="hold"/>
                                        <p:tgtEl>
                                          <p:spTgt spid="17"/>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appy elderly couple standing on deck by lake">
            <a:extLst>
              <a:ext uri="{FF2B5EF4-FFF2-40B4-BE49-F238E27FC236}">
                <a16:creationId xmlns:a16="http://schemas.microsoft.com/office/drawing/2014/main" id="{7C94BC64-8B50-8981-56CA-88E2A13B5F7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4300" y="0"/>
            <a:ext cx="12306300" cy="6858000"/>
          </a:xfrm>
          <a:prstGeom prst="rect">
            <a:avLst/>
          </a:prstGeom>
          <a:noFill/>
        </p:spPr>
      </p:pic>
      <p:sp>
        <p:nvSpPr>
          <p:cNvPr id="5" name="Slide Number Placeholder 4">
            <a:extLst>
              <a:ext uri="{FF2B5EF4-FFF2-40B4-BE49-F238E27FC236}">
                <a16:creationId xmlns:a16="http://schemas.microsoft.com/office/drawing/2014/main" id="{3C48F34A-97B0-AC8E-9C2B-906D160530A1}"/>
              </a:ext>
            </a:extLst>
          </p:cNvPr>
          <p:cNvSpPr>
            <a:spLocks noGrp="1"/>
          </p:cNvSpPr>
          <p:nvPr>
            <p:ph type="sldNum" sz="quarter" idx="12"/>
          </p:nvPr>
        </p:nvSpPr>
        <p:spPr/>
        <p:txBody>
          <a:bodyPr/>
          <a:lstStyle/>
          <a:p>
            <a:fld id="{4EB52204-4503-C045-B1CB-4600C041EDEC}" type="slidenum">
              <a:rPr lang="en-US" smtClean="0"/>
              <a:t>16</a:t>
            </a:fld>
            <a:endParaRPr lang="en-US"/>
          </a:p>
        </p:txBody>
      </p:sp>
      <p:sp>
        <p:nvSpPr>
          <p:cNvPr id="2" name="Title 1">
            <a:extLst>
              <a:ext uri="{FF2B5EF4-FFF2-40B4-BE49-F238E27FC236}">
                <a16:creationId xmlns:a16="http://schemas.microsoft.com/office/drawing/2014/main" id="{665921CA-5844-7E4F-3C03-B05F60F41D87}"/>
              </a:ext>
            </a:extLst>
          </p:cNvPr>
          <p:cNvSpPr>
            <a:spLocks noGrp="1"/>
          </p:cNvSpPr>
          <p:nvPr>
            <p:ph type="title" idx="4294967295"/>
          </p:nvPr>
        </p:nvSpPr>
        <p:spPr>
          <a:xfrm>
            <a:off x="685800" y="302815"/>
            <a:ext cx="7200900" cy="1779985"/>
          </a:xfrm>
        </p:spPr>
        <p:txBody>
          <a:bodyPr>
            <a:normAutofit/>
          </a:bodyPr>
          <a:lstStyle/>
          <a:p>
            <a:r>
              <a:rPr lang="en-US" sz="4800">
                <a:solidFill>
                  <a:schemeClr val="accent2"/>
                </a:solidFill>
              </a:rPr>
              <a:t>Annuities</a:t>
            </a:r>
            <a:br>
              <a:rPr lang="en-US" sz="4800">
                <a:solidFill>
                  <a:schemeClr val="accent2"/>
                </a:solidFill>
              </a:rPr>
            </a:br>
            <a:r>
              <a:rPr lang="en-US" sz="2800" b="0" i="1">
                <a:solidFill>
                  <a:schemeClr val="tx2"/>
                </a:solidFill>
              </a:rPr>
              <a:t>The Other Half of Rainy-Day Planning</a:t>
            </a:r>
            <a:endParaRPr lang="en-US" sz="4800" b="0" i="1">
              <a:solidFill>
                <a:schemeClr val="tx2"/>
              </a:solidFill>
            </a:endParaRPr>
          </a:p>
        </p:txBody>
      </p:sp>
    </p:spTree>
    <p:extLst>
      <p:ext uri="{BB962C8B-B14F-4D97-AF65-F5344CB8AC3E}">
        <p14:creationId xmlns:p14="http://schemas.microsoft.com/office/powerpoint/2010/main" val="18268387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34A59"/>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ED34983-7756-C40F-B22A-E4EAE8BBD5A3}"/>
              </a:ext>
            </a:extLst>
          </p:cNvPr>
          <p:cNvSpPr>
            <a:spLocks noGrp="1"/>
          </p:cNvSpPr>
          <p:nvPr>
            <p:ph type="sldNum" sz="quarter" idx="12"/>
          </p:nvPr>
        </p:nvSpPr>
        <p:spPr/>
        <p:txBody>
          <a:bodyPr/>
          <a:lstStyle/>
          <a:p>
            <a:fld id="{4EB52204-4503-C045-B1CB-4600C041EDEC}" type="slidenum">
              <a:rPr lang="en-US" smtClean="0"/>
              <a:t>17</a:t>
            </a:fld>
            <a:endParaRPr lang="en-US"/>
          </a:p>
        </p:txBody>
      </p:sp>
      <p:sp>
        <p:nvSpPr>
          <p:cNvPr id="2" name="Title 1">
            <a:extLst>
              <a:ext uri="{FF2B5EF4-FFF2-40B4-BE49-F238E27FC236}">
                <a16:creationId xmlns:a16="http://schemas.microsoft.com/office/drawing/2014/main" id="{463B618C-BA5C-8E84-6B83-6A7AB5D53349}"/>
              </a:ext>
            </a:extLst>
          </p:cNvPr>
          <p:cNvSpPr>
            <a:spLocks noGrp="1"/>
          </p:cNvSpPr>
          <p:nvPr>
            <p:ph type="title" idx="4294967295"/>
          </p:nvPr>
        </p:nvSpPr>
        <p:spPr>
          <a:xfrm>
            <a:off x="0" y="725488"/>
            <a:ext cx="12192000" cy="1255712"/>
          </a:xfrm>
        </p:spPr>
        <p:txBody>
          <a:bodyPr/>
          <a:lstStyle/>
          <a:p>
            <a:pPr algn="ctr"/>
            <a:r>
              <a:rPr lang="en-US">
                <a:solidFill>
                  <a:schemeClr val="bg1"/>
                </a:solidFill>
              </a:rPr>
              <a:t>The Strength of Annuities</a:t>
            </a:r>
          </a:p>
        </p:txBody>
      </p:sp>
      <p:pic>
        <p:nvPicPr>
          <p:cNvPr id="7" name="Picture 6">
            <a:extLst>
              <a:ext uri="{FF2B5EF4-FFF2-40B4-BE49-F238E27FC236}">
                <a16:creationId xmlns:a16="http://schemas.microsoft.com/office/drawing/2014/main" id="{83240509-9EC8-0B94-0B8A-F8A05B0B9B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74950" y="2616200"/>
            <a:ext cx="2451100" cy="2794000"/>
          </a:xfrm>
          <a:prstGeom prst="rect">
            <a:avLst/>
          </a:prstGeom>
        </p:spPr>
      </p:pic>
      <p:pic>
        <p:nvPicPr>
          <p:cNvPr id="9" name="Picture 8" descr="A graph with a dollar sign and arrow&#10;&#10;Description automatically generated">
            <a:extLst>
              <a:ext uri="{FF2B5EF4-FFF2-40B4-BE49-F238E27FC236}">
                <a16:creationId xmlns:a16="http://schemas.microsoft.com/office/drawing/2014/main" id="{58C5B27A-79D1-C9C2-975A-AF2CC94DE16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5950" y="2819400"/>
            <a:ext cx="2451100" cy="2590800"/>
          </a:xfrm>
          <a:prstGeom prst="rect">
            <a:avLst/>
          </a:prstGeom>
        </p:spPr>
      </p:pic>
    </p:spTree>
    <p:extLst>
      <p:ext uri="{BB962C8B-B14F-4D97-AF65-F5344CB8AC3E}">
        <p14:creationId xmlns:p14="http://schemas.microsoft.com/office/powerpoint/2010/main" val="137453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900" decel="100000" fill="hold"/>
                                        <p:tgtEl>
                                          <p:spTgt spid="9"/>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1D3C"/>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9BC9E9F-FCAB-AAB6-4E11-5C7D0BC94CB5}"/>
              </a:ext>
            </a:extLst>
          </p:cNvPr>
          <p:cNvSpPr>
            <a:spLocks noGrp="1"/>
          </p:cNvSpPr>
          <p:nvPr>
            <p:ph type="sldNum" sz="quarter" idx="12"/>
          </p:nvPr>
        </p:nvSpPr>
        <p:spPr>
          <a:xfrm>
            <a:off x="1930400" y="6356350"/>
            <a:ext cx="9423400" cy="365125"/>
          </a:xfrm>
        </p:spPr>
        <p:txBody>
          <a:bodyPr/>
          <a:lstStyle/>
          <a:p>
            <a:r>
              <a:rPr lang="en-US"/>
              <a:t>*</a:t>
            </a:r>
            <a:r>
              <a:rPr lang="en-US" sz="1200" i="1">
                <a:effectLst/>
              </a:rPr>
              <a:t>“Leveling the Retirement Income Playing Field” – Alliance Bernstein, April 2023</a:t>
            </a:r>
            <a:r>
              <a:rPr lang="en-US" i="1"/>
              <a:t>  |  </a:t>
            </a:r>
            <a:fld id="{4EB52204-4503-C045-B1CB-4600C041EDEC}" type="slidenum">
              <a:rPr lang="en-US" smtClean="0"/>
              <a:t>18</a:t>
            </a:fld>
            <a:endParaRPr lang="en-US"/>
          </a:p>
        </p:txBody>
      </p:sp>
      <p:sp>
        <p:nvSpPr>
          <p:cNvPr id="2" name="Title 1">
            <a:extLst>
              <a:ext uri="{FF2B5EF4-FFF2-40B4-BE49-F238E27FC236}">
                <a16:creationId xmlns:a16="http://schemas.microsoft.com/office/drawing/2014/main" id="{5B7964F8-903A-4CCA-0847-4D804433C656}"/>
              </a:ext>
            </a:extLst>
          </p:cNvPr>
          <p:cNvSpPr>
            <a:spLocks noGrp="1"/>
          </p:cNvSpPr>
          <p:nvPr>
            <p:ph type="title" idx="4294967295"/>
          </p:nvPr>
        </p:nvSpPr>
        <p:spPr>
          <a:xfrm>
            <a:off x="609600" y="1515252"/>
            <a:ext cx="5016500" cy="1255712"/>
          </a:xfrm>
        </p:spPr>
        <p:txBody>
          <a:bodyPr/>
          <a:lstStyle/>
          <a:p>
            <a:r>
              <a:rPr lang="en-US">
                <a:solidFill>
                  <a:schemeClr val="bg1"/>
                </a:solidFill>
              </a:rPr>
              <a:t>The Ugly Truth</a:t>
            </a:r>
          </a:p>
        </p:txBody>
      </p:sp>
      <p:sp>
        <p:nvSpPr>
          <p:cNvPr id="3" name="Content Placeholder 2">
            <a:extLst>
              <a:ext uri="{FF2B5EF4-FFF2-40B4-BE49-F238E27FC236}">
                <a16:creationId xmlns:a16="http://schemas.microsoft.com/office/drawing/2014/main" id="{800279CF-2595-0F7F-7883-F7D4D1C08C6C}"/>
              </a:ext>
            </a:extLst>
          </p:cNvPr>
          <p:cNvSpPr>
            <a:spLocks noGrp="1"/>
          </p:cNvSpPr>
          <p:nvPr>
            <p:ph idx="4294967295"/>
          </p:nvPr>
        </p:nvSpPr>
        <p:spPr>
          <a:xfrm>
            <a:off x="609600" y="3097593"/>
            <a:ext cx="4914900" cy="2343943"/>
          </a:xfrm>
        </p:spPr>
        <p:txBody>
          <a:bodyPr/>
          <a:lstStyle/>
          <a:p>
            <a:pPr marL="0" indent="0">
              <a:lnSpc>
                <a:spcPct val="100000"/>
              </a:lnSpc>
              <a:buNone/>
            </a:pPr>
            <a:r>
              <a:rPr lang="en-US">
                <a:solidFill>
                  <a:srgbClr val="A0D5B5"/>
                </a:solidFill>
              </a:rPr>
              <a:t>M</a:t>
            </a:r>
            <a:r>
              <a:rPr lang="en-US" sz="2800">
                <a:solidFill>
                  <a:srgbClr val="A0D5B5"/>
                </a:solidFill>
                <a:effectLst/>
              </a:rPr>
              <a:t>ore than one third of defined contribution plan participants may run out of money in retirement.</a:t>
            </a:r>
            <a:r>
              <a:rPr lang="en-US" sz="2800" baseline="30000">
                <a:solidFill>
                  <a:srgbClr val="A0D5B5"/>
                </a:solidFill>
                <a:effectLst/>
              </a:rPr>
              <a:t>*</a:t>
            </a:r>
            <a:endParaRPr lang="en-US" sz="2800">
              <a:solidFill>
                <a:srgbClr val="A0D5B5"/>
              </a:solidFill>
              <a:effectLst/>
            </a:endParaRPr>
          </a:p>
          <a:p>
            <a:pPr>
              <a:lnSpc>
                <a:spcPct val="100000"/>
              </a:lnSpc>
            </a:pPr>
            <a:endParaRPr lang="en-US">
              <a:solidFill>
                <a:schemeClr val="bg1"/>
              </a:solidFill>
            </a:endParaRPr>
          </a:p>
        </p:txBody>
      </p:sp>
      <p:pic>
        <p:nvPicPr>
          <p:cNvPr id="10" name="Picture 9" descr="Hands with change purse">
            <a:extLst>
              <a:ext uri="{FF2B5EF4-FFF2-40B4-BE49-F238E27FC236}">
                <a16:creationId xmlns:a16="http://schemas.microsoft.com/office/drawing/2014/main" id="{A9685FE7-D0F3-6ADE-5617-A8BEF9595BE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96000" y="1385060"/>
            <a:ext cx="5529888" cy="3686592"/>
          </a:xfrm>
          <a:prstGeom prst="rect">
            <a:avLst/>
          </a:prstGeom>
        </p:spPr>
      </p:pic>
    </p:spTree>
    <p:extLst>
      <p:ext uri="{BB962C8B-B14F-4D97-AF65-F5344CB8AC3E}">
        <p14:creationId xmlns:p14="http://schemas.microsoft.com/office/powerpoint/2010/main" val="2349118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34A59"/>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D4E73C1-0EA0-0A28-08C2-C756752F0C7E}"/>
              </a:ext>
            </a:extLst>
          </p:cNvPr>
          <p:cNvSpPr>
            <a:spLocks noGrp="1"/>
          </p:cNvSpPr>
          <p:nvPr>
            <p:ph type="sldNum" sz="quarter" idx="12"/>
          </p:nvPr>
        </p:nvSpPr>
        <p:spPr/>
        <p:txBody>
          <a:bodyPr/>
          <a:lstStyle/>
          <a:p>
            <a:fld id="{4EB52204-4503-C045-B1CB-4600C041EDEC}" type="slidenum">
              <a:rPr lang="en-US" smtClean="0"/>
              <a:t>19</a:t>
            </a:fld>
            <a:endParaRPr lang="en-US"/>
          </a:p>
        </p:txBody>
      </p:sp>
      <p:sp>
        <p:nvSpPr>
          <p:cNvPr id="2" name="Title 1">
            <a:extLst>
              <a:ext uri="{FF2B5EF4-FFF2-40B4-BE49-F238E27FC236}">
                <a16:creationId xmlns:a16="http://schemas.microsoft.com/office/drawing/2014/main" id="{FA259491-9563-3988-FFA9-4BFDB6CF2836}"/>
              </a:ext>
            </a:extLst>
          </p:cNvPr>
          <p:cNvSpPr>
            <a:spLocks noGrp="1"/>
          </p:cNvSpPr>
          <p:nvPr>
            <p:ph type="title" idx="4294967295"/>
          </p:nvPr>
        </p:nvSpPr>
        <p:spPr>
          <a:xfrm>
            <a:off x="0" y="725488"/>
            <a:ext cx="12192000" cy="1255712"/>
          </a:xfrm>
        </p:spPr>
        <p:txBody>
          <a:bodyPr/>
          <a:lstStyle/>
          <a:p>
            <a:pPr algn="ctr"/>
            <a:r>
              <a:rPr lang="en-US">
                <a:solidFill>
                  <a:schemeClr val="bg1"/>
                </a:solidFill>
              </a:rPr>
              <a:t>Annuity Benefits</a:t>
            </a:r>
          </a:p>
        </p:txBody>
      </p:sp>
      <p:pic>
        <p:nvPicPr>
          <p:cNvPr id="6" name="Picture 5" descr="A green and white logo on a black background&#10;&#10;Description automatically generated">
            <a:extLst>
              <a:ext uri="{FF2B5EF4-FFF2-40B4-BE49-F238E27FC236}">
                <a16:creationId xmlns:a16="http://schemas.microsoft.com/office/drawing/2014/main" id="{A872D576-DEF4-2B09-31CB-1C3D252976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5200" y="2809875"/>
            <a:ext cx="1866900" cy="2247900"/>
          </a:xfrm>
          <a:prstGeom prst="rect">
            <a:avLst/>
          </a:prstGeom>
        </p:spPr>
      </p:pic>
      <p:pic>
        <p:nvPicPr>
          <p:cNvPr id="9" name="Picture 8" descr="A calendar with a dollar sign&#10;&#10;Description automatically generated">
            <a:extLst>
              <a:ext uri="{FF2B5EF4-FFF2-40B4-BE49-F238E27FC236}">
                <a16:creationId xmlns:a16="http://schemas.microsoft.com/office/drawing/2014/main" id="{DAF328BE-0AED-C036-7EF1-35F0C32C220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65450" y="2809875"/>
            <a:ext cx="1866900" cy="2247900"/>
          </a:xfrm>
          <a:prstGeom prst="rect">
            <a:avLst/>
          </a:prstGeom>
        </p:spPr>
      </p:pic>
      <p:pic>
        <p:nvPicPr>
          <p:cNvPr id="11" name="Picture 10" descr="A yellow and white sign with a black background&#10;&#10;Description automatically generated">
            <a:extLst>
              <a:ext uri="{FF2B5EF4-FFF2-40B4-BE49-F238E27FC236}">
                <a16:creationId xmlns:a16="http://schemas.microsoft.com/office/drawing/2014/main" id="{EB60A9EE-D823-9A72-132A-3F9BB0E20E3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34250" y="2860675"/>
            <a:ext cx="1866900" cy="2781300"/>
          </a:xfrm>
          <a:prstGeom prst="rect">
            <a:avLst/>
          </a:prstGeom>
        </p:spPr>
      </p:pic>
      <p:pic>
        <p:nvPicPr>
          <p:cNvPr id="13" name="Picture 12" descr="A green dollar bill with a dollar sign on a black background&#10;&#10;Description automatically generated">
            <a:extLst>
              <a:ext uri="{FF2B5EF4-FFF2-40B4-BE49-F238E27FC236}">
                <a16:creationId xmlns:a16="http://schemas.microsoft.com/office/drawing/2014/main" id="{0F689755-5BC4-A2D8-8082-5AF19DE3D18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68900" y="2809875"/>
            <a:ext cx="1866900" cy="2247900"/>
          </a:xfrm>
          <a:prstGeom prst="rect">
            <a:avLst/>
          </a:prstGeom>
        </p:spPr>
      </p:pic>
      <p:pic>
        <p:nvPicPr>
          <p:cNvPr id="15" name="Picture 14" descr="A black and blue rectangle with a black background&#10;&#10;Description automatically generated">
            <a:extLst>
              <a:ext uri="{FF2B5EF4-FFF2-40B4-BE49-F238E27FC236}">
                <a16:creationId xmlns:a16="http://schemas.microsoft.com/office/drawing/2014/main" id="{FD9A801C-CC33-AF4A-CC94-30E3D30E7E7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359900" y="2847975"/>
            <a:ext cx="1866900" cy="2781300"/>
          </a:xfrm>
          <a:prstGeom prst="rect">
            <a:avLst/>
          </a:prstGeom>
        </p:spPr>
      </p:pic>
    </p:spTree>
    <p:extLst>
      <p:ext uri="{BB962C8B-B14F-4D97-AF65-F5344CB8AC3E}">
        <p14:creationId xmlns:p14="http://schemas.microsoft.com/office/powerpoint/2010/main" val="2029322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900" decel="100000" fill="hold"/>
                                        <p:tgtEl>
                                          <p:spTgt spid="9"/>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900" decel="100000" fill="hold"/>
                                        <p:tgtEl>
                                          <p:spTgt spid="13"/>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900" decel="100000" fill="hold"/>
                                        <p:tgtEl>
                                          <p:spTgt spid="11"/>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900" decel="100000" fill="hold"/>
                                        <p:tgtEl>
                                          <p:spTgt spid="15"/>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5E1927C-B3C8-4E1E-A8D4-048EFA2B61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0" name="Title 1">
            <a:extLst>
              <a:ext uri="{FF2B5EF4-FFF2-40B4-BE49-F238E27FC236}">
                <a16:creationId xmlns:a16="http://schemas.microsoft.com/office/drawing/2014/main" id="{438B2C0F-14DF-D7CC-31D3-938643EA52E5}"/>
              </a:ext>
            </a:extLst>
          </p:cNvPr>
          <p:cNvSpPr txBox="1">
            <a:spLocks/>
          </p:cNvSpPr>
          <p:nvPr/>
        </p:nvSpPr>
        <p:spPr>
          <a:xfrm>
            <a:off x="5017683" y="3862706"/>
            <a:ext cx="6471959" cy="187188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spcAft>
                <a:spcPts val="600"/>
              </a:spcAft>
            </a:pPr>
            <a:r>
              <a:rPr lang="en-US" sz="5400" kern="1200">
                <a:solidFill>
                  <a:schemeClr val="accent2"/>
                </a:solidFill>
              </a:rPr>
              <a:t>Long-Term Care Solutions</a:t>
            </a:r>
          </a:p>
        </p:txBody>
      </p:sp>
      <p:pic>
        <p:nvPicPr>
          <p:cNvPr id="12" name="Picture 11" descr="Elderly man grocery shopping">
            <a:extLst>
              <a:ext uri="{FF2B5EF4-FFF2-40B4-BE49-F238E27FC236}">
                <a16:creationId xmlns:a16="http://schemas.microsoft.com/office/drawing/2014/main" id="{D2A796CD-D0CE-5AA4-A724-14F3763052C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
          <a:stretch/>
        </p:blipFill>
        <p:spPr>
          <a:xfrm>
            <a:off x="-5" y="1676465"/>
            <a:ext cx="4211054" cy="5181530"/>
          </a:xfrm>
          <a:custGeom>
            <a:avLst/>
            <a:gdLst/>
            <a:ahLst/>
            <a:cxnLst/>
            <a:rect l="l" t="t" r="r" b="b"/>
            <a:pathLst>
              <a:path w="4211054" h="5181530">
                <a:moveTo>
                  <a:pt x="1165310" y="990"/>
                </a:moveTo>
                <a:cubicBezTo>
                  <a:pt x="1578456" y="12730"/>
                  <a:pt x="2002082" y="129252"/>
                  <a:pt x="2418078" y="367333"/>
                </a:cubicBezTo>
                <a:cubicBezTo>
                  <a:pt x="3905879" y="1218825"/>
                  <a:pt x="4719574" y="3276464"/>
                  <a:pt x="3861693" y="4749397"/>
                </a:cubicBezTo>
                <a:cubicBezTo>
                  <a:pt x="3781266" y="4887488"/>
                  <a:pt x="3691172" y="4998345"/>
                  <a:pt x="3592887" y="5091022"/>
                </a:cubicBezTo>
                <a:lnTo>
                  <a:pt x="3483153" y="5181530"/>
                </a:lnTo>
                <a:lnTo>
                  <a:pt x="0" y="5181530"/>
                </a:lnTo>
                <a:lnTo>
                  <a:pt x="0" y="251609"/>
                </a:lnTo>
                <a:lnTo>
                  <a:pt x="158783" y="182603"/>
                </a:lnTo>
                <a:cubicBezTo>
                  <a:pt x="479801" y="54981"/>
                  <a:pt x="818871" y="-8854"/>
                  <a:pt x="1165310" y="990"/>
                </a:cubicBezTo>
                <a:close/>
              </a:path>
            </a:pathLst>
          </a:custGeom>
        </p:spPr>
      </p:pic>
      <p:pic>
        <p:nvPicPr>
          <p:cNvPr id="20" name="Picture 19" descr="Woman in graduation gown getting kissed">
            <a:extLst>
              <a:ext uri="{FF2B5EF4-FFF2-40B4-BE49-F238E27FC236}">
                <a16:creationId xmlns:a16="http://schemas.microsoft.com/office/drawing/2014/main" id="{6D291374-F78F-3E7D-8C8F-A3C1F96CD68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36555" y="3"/>
            <a:ext cx="3997527" cy="2646947"/>
          </a:xfrm>
          <a:custGeom>
            <a:avLst/>
            <a:gdLst/>
            <a:ahLst/>
            <a:cxnLst/>
            <a:rect l="l" t="t" r="r" b="b"/>
            <a:pathLst>
              <a:path w="3997527" h="2646947">
                <a:moveTo>
                  <a:pt x="292993" y="0"/>
                </a:moveTo>
                <a:lnTo>
                  <a:pt x="3828920" y="0"/>
                </a:lnTo>
                <a:lnTo>
                  <a:pt x="3877162" y="126877"/>
                </a:lnTo>
                <a:cubicBezTo>
                  <a:pt x="3956137" y="365716"/>
                  <a:pt x="3997527" y="630123"/>
                  <a:pt x="3997527" y="908578"/>
                </a:cubicBezTo>
                <a:cubicBezTo>
                  <a:pt x="3997527" y="1130767"/>
                  <a:pt x="3933446" y="1309091"/>
                  <a:pt x="3789844" y="1486825"/>
                </a:cubicBezTo>
                <a:cubicBezTo>
                  <a:pt x="3639637" y="1672742"/>
                  <a:pt x="3413939" y="1843981"/>
                  <a:pt x="3174946" y="2025257"/>
                </a:cubicBezTo>
                <a:cubicBezTo>
                  <a:pt x="3130853" y="2058662"/>
                  <a:pt x="3085302" y="2093247"/>
                  <a:pt x="3039752" y="2128254"/>
                </a:cubicBezTo>
                <a:cubicBezTo>
                  <a:pt x="2632020" y="2441546"/>
                  <a:pt x="2334435" y="2646947"/>
                  <a:pt x="1928851" y="2646947"/>
                </a:cubicBezTo>
                <a:cubicBezTo>
                  <a:pt x="1310863" y="2646947"/>
                  <a:pt x="873195" y="2394813"/>
                  <a:pt x="465463" y="1803828"/>
                </a:cubicBezTo>
                <a:cubicBezTo>
                  <a:pt x="412107" y="1726474"/>
                  <a:pt x="359949" y="1656124"/>
                  <a:pt x="309509" y="1588134"/>
                </a:cubicBezTo>
                <a:cubicBezTo>
                  <a:pt x="100453" y="1306222"/>
                  <a:pt x="0" y="1159615"/>
                  <a:pt x="0" y="908578"/>
                </a:cubicBezTo>
                <a:cubicBezTo>
                  <a:pt x="0" y="659312"/>
                  <a:pt x="62965" y="413080"/>
                  <a:pt x="187010" y="176721"/>
                </a:cubicBezTo>
                <a:cubicBezTo>
                  <a:pt x="217356" y="118918"/>
                  <a:pt x="250961" y="62336"/>
                  <a:pt x="287751" y="7075"/>
                </a:cubicBezTo>
                <a:close/>
              </a:path>
            </a:pathLst>
          </a:custGeom>
        </p:spPr>
      </p:pic>
      <p:pic>
        <p:nvPicPr>
          <p:cNvPr id="15" name="Picture 14" descr="Woman enjoying coffee">
            <a:extLst>
              <a:ext uri="{FF2B5EF4-FFF2-40B4-BE49-F238E27FC236}">
                <a16:creationId xmlns:a16="http://schemas.microsoft.com/office/drawing/2014/main" id="{B549F354-A805-AAE8-1EC9-D5C1EC5A66C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2"/>
          <a:stretch/>
        </p:blipFill>
        <p:spPr>
          <a:xfrm>
            <a:off x="8253666" y="2"/>
            <a:ext cx="3938337" cy="3321595"/>
          </a:xfrm>
          <a:custGeom>
            <a:avLst/>
            <a:gdLst/>
            <a:ahLst/>
            <a:cxnLst/>
            <a:rect l="l" t="t" r="r" b="b"/>
            <a:pathLst>
              <a:path w="3938337" h="3321595">
                <a:moveTo>
                  <a:pt x="412520" y="0"/>
                </a:moveTo>
                <a:lnTo>
                  <a:pt x="3217629" y="0"/>
                </a:lnTo>
                <a:lnTo>
                  <a:pt x="3871410" y="0"/>
                </a:lnTo>
                <a:lnTo>
                  <a:pt x="3938337" y="0"/>
                </a:lnTo>
                <a:lnTo>
                  <a:pt x="3938337" y="59511"/>
                </a:lnTo>
                <a:lnTo>
                  <a:pt x="3938337" y="699247"/>
                </a:lnTo>
                <a:lnTo>
                  <a:pt x="3938337" y="2518435"/>
                </a:lnTo>
                <a:lnTo>
                  <a:pt x="3856842" y="2618704"/>
                </a:lnTo>
                <a:cubicBezTo>
                  <a:pt x="3439614" y="3108658"/>
                  <a:pt x="2979779" y="3321595"/>
                  <a:pt x="2362292" y="3321595"/>
                </a:cubicBezTo>
                <a:cubicBezTo>
                  <a:pt x="1899140" y="3321595"/>
                  <a:pt x="1559319" y="3095023"/>
                  <a:pt x="1093716" y="2749441"/>
                </a:cubicBezTo>
                <a:cubicBezTo>
                  <a:pt x="1041701" y="2710827"/>
                  <a:pt x="989684" y="2672676"/>
                  <a:pt x="939333" y="2635829"/>
                </a:cubicBezTo>
                <a:cubicBezTo>
                  <a:pt x="666418" y="2435869"/>
                  <a:pt x="408686" y="2246981"/>
                  <a:pt x="237160" y="2041901"/>
                </a:cubicBezTo>
                <a:cubicBezTo>
                  <a:pt x="73176" y="1845849"/>
                  <a:pt x="0" y="1649145"/>
                  <a:pt x="0" y="1404055"/>
                </a:cubicBezTo>
                <a:cubicBezTo>
                  <a:pt x="0" y="866538"/>
                  <a:pt x="144750" y="376466"/>
                  <a:pt x="410955" y="1974"/>
                </a:cubicBezTo>
                <a:close/>
              </a:path>
            </a:pathLst>
          </a:custGeom>
        </p:spPr>
      </p:pic>
      <p:sp>
        <p:nvSpPr>
          <p:cNvPr id="27" name="Freeform: Shape 26">
            <a:extLst>
              <a:ext uri="{FF2B5EF4-FFF2-40B4-BE49-F238E27FC236}">
                <a16:creationId xmlns:a16="http://schemas.microsoft.com/office/drawing/2014/main" id="{C24CD456-79B8-4425-95A0-5344971EA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76470"/>
            <a:ext cx="4211054" cy="5181530"/>
          </a:xfrm>
          <a:custGeom>
            <a:avLst/>
            <a:gdLst>
              <a:gd name="connsiteX0" fmla="*/ 1165310 w 4211054"/>
              <a:gd name="connsiteY0" fmla="*/ 990 h 5181530"/>
              <a:gd name="connsiteX1" fmla="*/ 2418078 w 4211054"/>
              <a:gd name="connsiteY1" fmla="*/ 367333 h 5181530"/>
              <a:gd name="connsiteX2" fmla="*/ 3861693 w 4211054"/>
              <a:gd name="connsiteY2" fmla="*/ 4749397 h 5181530"/>
              <a:gd name="connsiteX3" fmla="*/ 3592887 w 4211054"/>
              <a:gd name="connsiteY3" fmla="*/ 5091022 h 5181530"/>
              <a:gd name="connsiteX4" fmla="*/ 3483152 w 4211054"/>
              <a:gd name="connsiteY4" fmla="*/ 5181530 h 5181530"/>
              <a:gd name="connsiteX5" fmla="*/ 0 w 4211054"/>
              <a:gd name="connsiteY5" fmla="*/ 5181530 h 5181530"/>
              <a:gd name="connsiteX6" fmla="*/ 0 w 4211054"/>
              <a:gd name="connsiteY6" fmla="*/ 5181528 h 5181530"/>
              <a:gd name="connsiteX7" fmla="*/ 2981677 w 4211054"/>
              <a:gd name="connsiteY7" fmla="*/ 5181528 h 5181530"/>
              <a:gd name="connsiteX8" fmla="*/ 3028606 w 4211054"/>
              <a:gd name="connsiteY8" fmla="*/ 5160626 h 5181530"/>
              <a:gd name="connsiteX9" fmla="*/ 3747110 w 4211054"/>
              <a:gd name="connsiteY9" fmla="*/ 4553549 h 5181530"/>
              <a:gd name="connsiteX10" fmla="*/ 2353269 w 4211054"/>
              <a:gd name="connsiteY10" fmla="*/ 527791 h 5181530"/>
              <a:gd name="connsiteX11" fmla="*/ 1162923 w 4211054"/>
              <a:gd name="connsiteY11" fmla="*/ 185179 h 5181530"/>
              <a:gd name="connsiteX12" fmla="*/ 80119 w 4211054"/>
              <a:gd name="connsiteY12" fmla="*/ 399295 h 5181530"/>
              <a:gd name="connsiteX13" fmla="*/ 0 w 4211054"/>
              <a:gd name="connsiteY13" fmla="*/ 438059 h 5181530"/>
              <a:gd name="connsiteX14" fmla="*/ 0 w 4211054"/>
              <a:gd name="connsiteY14" fmla="*/ 251609 h 5181530"/>
              <a:gd name="connsiteX15" fmla="*/ 158783 w 4211054"/>
              <a:gd name="connsiteY15" fmla="*/ 182603 h 5181530"/>
              <a:gd name="connsiteX16" fmla="*/ 1165310 w 4211054"/>
              <a:gd name="connsiteY16" fmla="*/ 990 h 518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1054" h="5181530">
                <a:moveTo>
                  <a:pt x="1165310" y="990"/>
                </a:moveTo>
                <a:cubicBezTo>
                  <a:pt x="1578456" y="12730"/>
                  <a:pt x="2002082" y="129252"/>
                  <a:pt x="2418078" y="367333"/>
                </a:cubicBezTo>
                <a:cubicBezTo>
                  <a:pt x="3905879" y="1218825"/>
                  <a:pt x="4719574" y="3276464"/>
                  <a:pt x="3861693" y="4749397"/>
                </a:cubicBezTo>
                <a:cubicBezTo>
                  <a:pt x="3781266" y="4887488"/>
                  <a:pt x="3691172" y="4998345"/>
                  <a:pt x="3592887" y="5091022"/>
                </a:cubicBezTo>
                <a:lnTo>
                  <a:pt x="3483152" y="5181530"/>
                </a:lnTo>
                <a:lnTo>
                  <a:pt x="0" y="5181530"/>
                </a:lnTo>
                <a:lnTo>
                  <a:pt x="0" y="5181528"/>
                </a:lnTo>
                <a:lnTo>
                  <a:pt x="2981677" y="5181528"/>
                </a:lnTo>
                <a:lnTo>
                  <a:pt x="3028606" y="5160626"/>
                </a:lnTo>
                <a:cubicBezTo>
                  <a:pt x="3311277" y="5028098"/>
                  <a:pt x="3558318" y="4869020"/>
                  <a:pt x="3747110" y="4553549"/>
                </a:cubicBezTo>
                <a:cubicBezTo>
                  <a:pt x="4552598" y="3207566"/>
                  <a:pt x="3769268" y="1316508"/>
                  <a:pt x="2353269" y="527791"/>
                </a:cubicBezTo>
                <a:cubicBezTo>
                  <a:pt x="1957349" y="307263"/>
                  <a:pt x="1554872" y="198154"/>
                  <a:pt x="1162923" y="185179"/>
                </a:cubicBezTo>
                <a:cubicBezTo>
                  <a:pt x="787306" y="172747"/>
                  <a:pt x="421359" y="248602"/>
                  <a:pt x="80119" y="399295"/>
                </a:cubicBezTo>
                <a:lnTo>
                  <a:pt x="0" y="438059"/>
                </a:lnTo>
                <a:lnTo>
                  <a:pt x="0" y="251609"/>
                </a:lnTo>
                <a:lnTo>
                  <a:pt x="158783" y="182603"/>
                </a:lnTo>
                <a:cubicBezTo>
                  <a:pt x="479801" y="54981"/>
                  <a:pt x="818871" y="-8854"/>
                  <a:pt x="1165310" y="99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9" name="Freeform: Shape 28">
            <a:extLst>
              <a:ext uri="{FF2B5EF4-FFF2-40B4-BE49-F238E27FC236}">
                <a16:creationId xmlns:a16="http://schemas.microsoft.com/office/drawing/2014/main" id="{3C9C3854-C672-47D2-8FD3-15A88F6CE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63824" y="-15902"/>
            <a:ext cx="4289727" cy="2866417"/>
          </a:xfrm>
          <a:custGeom>
            <a:avLst/>
            <a:gdLst>
              <a:gd name="connsiteX0" fmla="*/ 237339 w 4130517"/>
              <a:gd name="connsiteY0" fmla="*/ 0 h 2806419"/>
              <a:gd name="connsiteX1" fmla="*/ 3997489 w 4130517"/>
              <a:gd name="connsiteY1" fmla="*/ 0 h 2806419"/>
              <a:gd name="connsiteX2" fmla="*/ 4006148 w 4130517"/>
              <a:gd name="connsiteY2" fmla="*/ 24333 h 2806419"/>
              <a:gd name="connsiteX3" fmla="*/ 4130517 w 4130517"/>
              <a:gd name="connsiteY3" fmla="*/ 887307 h 2806419"/>
              <a:gd name="connsiteX4" fmla="*/ 3915925 w 4130517"/>
              <a:gd name="connsiteY4" fmla="*/ 1525677 h 2806419"/>
              <a:gd name="connsiteX5" fmla="*/ 3280571 w 4130517"/>
              <a:gd name="connsiteY5" fmla="*/ 2120090 h 2806419"/>
              <a:gd name="connsiteX6" fmla="*/ 3140878 w 4130517"/>
              <a:gd name="connsiteY6" fmla="*/ 2233796 h 2806419"/>
              <a:gd name="connsiteX7" fmla="*/ 1993019 w 4130517"/>
              <a:gd name="connsiteY7" fmla="*/ 2806419 h 2806419"/>
              <a:gd name="connsiteX8" fmla="*/ 480948 w 4130517"/>
              <a:gd name="connsiteY8" fmla="*/ 1875638 h 2806419"/>
              <a:gd name="connsiteX9" fmla="*/ 319805 w 4130517"/>
              <a:gd name="connsiteY9" fmla="*/ 1637519 h 2806419"/>
              <a:gd name="connsiteX10" fmla="*/ 0 w 4130517"/>
              <a:gd name="connsiteY10" fmla="*/ 887307 h 2806419"/>
              <a:gd name="connsiteX11" fmla="*/ 193231 w 4130517"/>
              <a:gd name="connsiteY11" fmla="*/ 79360 h 28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517" h="2806419">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AE886DDB-D248-47D2-9A3C-8E203F697C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36555" y="1"/>
            <a:ext cx="3997527" cy="2646947"/>
          </a:xfrm>
          <a:custGeom>
            <a:avLst/>
            <a:gdLst>
              <a:gd name="connsiteX0" fmla="*/ 478501 w 3997527"/>
              <a:gd name="connsiteY0" fmla="*/ 2 h 2646947"/>
              <a:gd name="connsiteX1" fmla="*/ 382993 w 3997527"/>
              <a:gd name="connsiteY1" fmla="*/ 123929 h 2646947"/>
              <a:gd name="connsiteX2" fmla="*/ 290041 w 3997527"/>
              <a:gd name="connsiteY2" fmla="*/ 274421 h 2646947"/>
              <a:gd name="connsiteX3" fmla="*/ 117491 w 3997527"/>
              <a:gd name="connsiteY3" fmla="*/ 923641 h 2646947"/>
              <a:gd name="connsiteX4" fmla="*/ 403069 w 3997527"/>
              <a:gd name="connsiteY4" fmla="*/ 1526467 h 2646947"/>
              <a:gd name="connsiteX5" fmla="*/ 546966 w 3997527"/>
              <a:gd name="connsiteY5" fmla="*/ 1717806 h 2646947"/>
              <a:gd name="connsiteX6" fmla="*/ 1897207 w 3997527"/>
              <a:gd name="connsiteY6" fmla="*/ 2465727 h 2646947"/>
              <a:gd name="connsiteX7" fmla="*/ 2922217 w 3997527"/>
              <a:gd name="connsiteY7" fmla="*/ 2005601 h 2646947"/>
              <a:gd name="connsiteX8" fmla="*/ 3046959 w 3997527"/>
              <a:gd name="connsiteY8" fmla="*/ 1914233 h 2646947"/>
              <a:gd name="connsiteX9" fmla="*/ 3614314 w 3997527"/>
              <a:gd name="connsiteY9" fmla="*/ 1436596 h 2646947"/>
              <a:gd name="connsiteX10" fmla="*/ 3805939 w 3997527"/>
              <a:gd name="connsiteY10" fmla="*/ 923641 h 2646947"/>
              <a:gd name="connsiteX11" fmla="*/ 3633781 w 3997527"/>
              <a:gd name="connsiteY11" fmla="*/ 75714 h 2646947"/>
              <a:gd name="connsiteX12" fmla="*/ 3595267 w 3997527"/>
              <a:gd name="connsiteY12" fmla="*/ 2 h 2646947"/>
              <a:gd name="connsiteX13" fmla="*/ 292993 w 3997527"/>
              <a:gd name="connsiteY13" fmla="*/ 0 h 2646947"/>
              <a:gd name="connsiteX14" fmla="*/ 3828920 w 3997527"/>
              <a:gd name="connsiteY14" fmla="*/ 0 h 2646947"/>
              <a:gd name="connsiteX15" fmla="*/ 3877162 w 3997527"/>
              <a:gd name="connsiteY15" fmla="*/ 126877 h 2646947"/>
              <a:gd name="connsiteX16" fmla="*/ 3997527 w 3997527"/>
              <a:gd name="connsiteY16" fmla="*/ 908578 h 2646947"/>
              <a:gd name="connsiteX17" fmla="*/ 3789844 w 3997527"/>
              <a:gd name="connsiteY17" fmla="*/ 1486825 h 2646947"/>
              <a:gd name="connsiteX18" fmla="*/ 3174946 w 3997527"/>
              <a:gd name="connsiteY18" fmla="*/ 2025257 h 2646947"/>
              <a:gd name="connsiteX19" fmla="*/ 3039752 w 3997527"/>
              <a:gd name="connsiteY19" fmla="*/ 2128254 h 2646947"/>
              <a:gd name="connsiteX20" fmla="*/ 1928850 w 3997527"/>
              <a:gd name="connsiteY20" fmla="*/ 2646947 h 2646947"/>
              <a:gd name="connsiteX21" fmla="*/ 465463 w 3997527"/>
              <a:gd name="connsiteY21" fmla="*/ 1803828 h 2646947"/>
              <a:gd name="connsiteX22" fmla="*/ 309508 w 3997527"/>
              <a:gd name="connsiteY22" fmla="*/ 1588134 h 2646947"/>
              <a:gd name="connsiteX23" fmla="*/ 0 w 3997527"/>
              <a:gd name="connsiteY23" fmla="*/ 908578 h 2646947"/>
              <a:gd name="connsiteX24" fmla="*/ 187010 w 3997527"/>
              <a:gd name="connsiteY24" fmla="*/ 176721 h 2646947"/>
              <a:gd name="connsiteX25" fmla="*/ 287750 w 3997527"/>
              <a:gd name="connsiteY25" fmla="*/ 7075 h 264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97527" h="2646947">
                <a:moveTo>
                  <a:pt x="478501" y="2"/>
                </a:moveTo>
                <a:lnTo>
                  <a:pt x="382993" y="123929"/>
                </a:lnTo>
                <a:cubicBezTo>
                  <a:pt x="349048" y="172951"/>
                  <a:pt x="318041" y="223144"/>
                  <a:pt x="290041" y="274421"/>
                </a:cubicBezTo>
                <a:cubicBezTo>
                  <a:pt x="175588" y="484093"/>
                  <a:pt x="117491" y="702521"/>
                  <a:pt x="117491" y="923641"/>
                </a:cubicBezTo>
                <a:cubicBezTo>
                  <a:pt x="117491" y="1146334"/>
                  <a:pt x="210177" y="1276386"/>
                  <a:pt x="403069" y="1526467"/>
                </a:cubicBezTo>
                <a:cubicBezTo>
                  <a:pt x="449609" y="1586781"/>
                  <a:pt x="497735" y="1649187"/>
                  <a:pt x="546966" y="1717806"/>
                </a:cubicBezTo>
                <a:cubicBezTo>
                  <a:pt x="923173" y="2242063"/>
                  <a:pt x="1327000" y="2465727"/>
                  <a:pt x="1897207" y="2465727"/>
                </a:cubicBezTo>
                <a:cubicBezTo>
                  <a:pt x="2271434" y="2465727"/>
                  <a:pt x="2546010" y="2283518"/>
                  <a:pt x="2922217" y="2005601"/>
                </a:cubicBezTo>
                <a:cubicBezTo>
                  <a:pt x="2964245" y="1974547"/>
                  <a:pt x="3006275" y="1943867"/>
                  <a:pt x="3046959" y="1914233"/>
                </a:cubicBezTo>
                <a:cubicBezTo>
                  <a:pt x="3267474" y="1753426"/>
                  <a:pt x="3475721" y="1601521"/>
                  <a:pt x="3614314" y="1436596"/>
                </a:cubicBezTo>
                <a:cubicBezTo>
                  <a:pt x="3746813" y="1278931"/>
                  <a:pt x="3805939" y="1120743"/>
                  <a:pt x="3805939" y="923641"/>
                </a:cubicBezTo>
                <a:cubicBezTo>
                  <a:pt x="3805939" y="614875"/>
                  <a:pt x="3746267" y="325578"/>
                  <a:pt x="3633781" y="75714"/>
                </a:cubicBezTo>
                <a:lnTo>
                  <a:pt x="3595267" y="2"/>
                </a:lnTo>
                <a:close/>
                <a:moveTo>
                  <a:pt x="292993" y="0"/>
                </a:moveTo>
                <a:lnTo>
                  <a:pt x="3828920" y="0"/>
                </a:lnTo>
                <a:lnTo>
                  <a:pt x="3877162" y="126877"/>
                </a:lnTo>
                <a:cubicBezTo>
                  <a:pt x="3956137" y="365716"/>
                  <a:pt x="3997527" y="630123"/>
                  <a:pt x="3997527" y="908578"/>
                </a:cubicBezTo>
                <a:cubicBezTo>
                  <a:pt x="3997527" y="1130767"/>
                  <a:pt x="3933446" y="1309091"/>
                  <a:pt x="3789844" y="1486825"/>
                </a:cubicBezTo>
                <a:cubicBezTo>
                  <a:pt x="3639637" y="1672742"/>
                  <a:pt x="3413939" y="1843981"/>
                  <a:pt x="3174946" y="2025257"/>
                </a:cubicBezTo>
                <a:cubicBezTo>
                  <a:pt x="3130853" y="2058662"/>
                  <a:pt x="3085302" y="2093247"/>
                  <a:pt x="3039752" y="2128254"/>
                </a:cubicBezTo>
                <a:cubicBezTo>
                  <a:pt x="2632020" y="2441546"/>
                  <a:pt x="2334435" y="2646947"/>
                  <a:pt x="1928850" y="2646947"/>
                </a:cubicBezTo>
                <a:cubicBezTo>
                  <a:pt x="1310863" y="2646947"/>
                  <a:pt x="873195" y="2394813"/>
                  <a:pt x="465463" y="1803828"/>
                </a:cubicBezTo>
                <a:cubicBezTo>
                  <a:pt x="412107" y="1726474"/>
                  <a:pt x="359949" y="1656124"/>
                  <a:pt x="309508" y="1588134"/>
                </a:cubicBezTo>
                <a:cubicBezTo>
                  <a:pt x="100453" y="1306222"/>
                  <a:pt x="0" y="1159615"/>
                  <a:pt x="0" y="908578"/>
                </a:cubicBezTo>
                <a:cubicBezTo>
                  <a:pt x="0" y="659312"/>
                  <a:pt x="62965" y="413080"/>
                  <a:pt x="187010" y="176721"/>
                </a:cubicBezTo>
                <a:cubicBezTo>
                  <a:pt x="217356" y="118918"/>
                  <a:pt x="250961" y="62336"/>
                  <a:pt x="287750" y="7075"/>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33" name="Freeform: Shape 32">
            <a:extLst>
              <a:ext uri="{FF2B5EF4-FFF2-40B4-BE49-F238E27FC236}">
                <a16:creationId xmlns:a16="http://schemas.microsoft.com/office/drawing/2014/main" id="{F36FEC56-B33E-40ED-923C-498D3BEEEC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471" y="1473959"/>
            <a:ext cx="4454769" cy="5404513"/>
          </a:xfrm>
          <a:custGeom>
            <a:avLst/>
            <a:gdLst>
              <a:gd name="connsiteX0" fmla="*/ 1149113 w 4454769"/>
              <a:gd name="connsiteY0" fmla="*/ 1055 h 5404513"/>
              <a:gd name="connsiteX1" fmla="*/ 2508788 w 4454769"/>
              <a:gd name="connsiteY1" fmla="*/ 391365 h 5404513"/>
              <a:gd name="connsiteX2" fmla="*/ 4075595 w 4454769"/>
              <a:gd name="connsiteY2" fmla="*/ 5060115 h 5404513"/>
              <a:gd name="connsiteX3" fmla="*/ 3862163 w 4454769"/>
              <a:gd name="connsiteY3" fmla="*/ 5346252 h 5404513"/>
              <a:gd name="connsiteX4" fmla="*/ 3803547 w 4454769"/>
              <a:gd name="connsiteY4" fmla="*/ 5404513 h 5404513"/>
              <a:gd name="connsiteX5" fmla="*/ 0 w 4454769"/>
              <a:gd name="connsiteY5" fmla="*/ 5404513 h 5404513"/>
              <a:gd name="connsiteX6" fmla="*/ 0 w 4454769"/>
              <a:gd name="connsiteY6" fmla="*/ 218736 h 5404513"/>
              <a:gd name="connsiteX7" fmla="*/ 56694 w 4454769"/>
              <a:gd name="connsiteY7" fmla="*/ 194549 h 5404513"/>
              <a:gd name="connsiteX8" fmla="*/ 1149113 w 4454769"/>
              <a:gd name="connsiteY8" fmla="*/ 1055 h 5404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54769" h="5404513">
                <a:moveTo>
                  <a:pt x="1149113" y="1055"/>
                </a:moveTo>
                <a:cubicBezTo>
                  <a:pt x="1597515" y="13563"/>
                  <a:pt x="2057293" y="137708"/>
                  <a:pt x="2508788" y="391365"/>
                </a:cubicBezTo>
                <a:cubicBezTo>
                  <a:pt x="4123552" y="1298564"/>
                  <a:pt x="5006684" y="3490819"/>
                  <a:pt x="4075595" y="5060115"/>
                </a:cubicBezTo>
                <a:cubicBezTo>
                  <a:pt x="4010128" y="5170459"/>
                  <a:pt x="3938758" y="5264482"/>
                  <a:pt x="3862163" y="5346252"/>
                </a:cubicBezTo>
                <a:lnTo>
                  <a:pt x="3803547" y="5404513"/>
                </a:lnTo>
                <a:lnTo>
                  <a:pt x="0" y="5404513"/>
                </a:lnTo>
                <a:lnTo>
                  <a:pt x="0" y="218736"/>
                </a:lnTo>
                <a:lnTo>
                  <a:pt x="56694" y="194549"/>
                </a:lnTo>
                <a:cubicBezTo>
                  <a:pt x="405107" y="58578"/>
                  <a:pt x="773111" y="-9433"/>
                  <a:pt x="1149113" y="1055"/>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Shape 34">
            <a:extLst>
              <a:ext uri="{FF2B5EF4-FFF2-40B4-BE49-F238E27FC236}">
                <a16:creationId xmlns:a16="http://schemas.microsoft.com/office/drawing/2014/main" id="{D99B66FE-83E7-4E7B-9C00-1A61ADF87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51951" y="-11953"/>
            <a:ext cx="4152001" cy="3562347"/>
          </a:xfrm>
          <a:custGeom>
            <a:avLst/>
            <a:gdLst>
              <a:gd name="connsiteX0" fmla="*/ 305212 w 4069058"/>
              <a:gd name="connsiteY0" fmla="*/ 0 h 3547008"/>
              <a:gd name="connsiteX1" fmla="*/ 4069058 w 4069058"/>
              <a:gd name="connsiteY1" fmla="*/ 0 h 3547008"/>
              <a:gd name="connsiteX2" fmla="*/ 4069058 w 4069058"/>
              <a:gd name="connsiteY2" fmla="*/ 2865785 h 3547008"/>
              <a:gd name="connsiteX3" fmla="*/ 3996814 w 4069058"/>
              <a:gd name="connsiteY3" fmla="*/ 2947457 h 3547008"/>
              <a:gd name="connsiteX4" fmla="*/ 2732780 w 4069058"/>
              <a:gd name="connsiteY4" fmla="*/ 3541640 h 3547008"/>
              <a:gd name="connsiteX5" fmla="*/ 1317550 w 4069058"/>
              <a:gd name="connsiteY5" fmla="*/ 3015110 h 3547008"/>
              <a:gd name="connsiteX6" fmla="*/ 1140977 w 4069058"/>
              <a:gd name="connsiteY6" fmla="*/ 2901419 h 3547008"/>
              <a:gd name="connsiteX7" fmla="*/ 330269 w 4069058"/>
              <a:gd name="connsiteY7" fmla="*/ 2297252 h 3547008"/>
              <a:gd name="connsiteX8" fmla="*/ 13299 w 4069058"/>
              <a:gd name="connsiteY8" fmla="*/ 1599966 h 3547008"/>
              <a:gd name="connsiteX9" fmla="*/ 217457 w 4069058"/>
              <a:gd name="connsiteY9" fmla="*/ 178659 h 35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9058" h="3547008">
                <a:moveTo>
                  <a:pt x="305212" y="0"/>
                </a:moveTo>
                <a:lnTo>
                  <a:pt x="4069058" y="0"/>
                </a:lnTo>
                <a:lnTo>
                  <a:pt x="4069058" y="2865785"/>
                </a:lnTo>
                <a:lnTo>
                  <a:pt x="3996814" y="2947457"/>
                </a:lnTo>
                <a:cubicBezTo>
                  <a:pt x="3654887" y="3311545"/>
                  <a:pt x="3252443" y="3496175"/>
                  <a:pt x="2732780" y="3541640"/>
                </a:cubicBezTo>
                <a:cubicBezTo>
                  <a:pt x="2236701" y="3585041"/>
                  <a:pt x="1850359" y="3361306"/>
                  <a:pt x="1317550" y="3015110"/>
                </a:cubicBezTo>
                <a:cubicBezTo>
                  <a:pt x="1258026" y="2976425"/>
                  <a:pt x="1198546" y="2938265"/>
                  <a:pt x="1140977" y="2901419"/>
                </a:cubicBezTo>
                <a:cubicBezTo>
                  <a:pt x="828927" y="2701433"/>
                  <a:pt x="534230" y="2512513"/>
                  <a:pt x="330269" y="2297252"/>
                </a:cubicBezTo>
                <a:cubicBezTo>
                  <a:pt x="135278" y="2091465"/>
                  <a:pt x="37487" y="1876435"/>
                  <a:pt x="13299" y="1599966"/>
                </a:cubicBezTo>
                <a:cubicBezTo>
                  <a:pt x="-32170" y="1080250"/>
                  <a:pt x="39709" y="589889"/>
                  <a:pt x="217457" y="17865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37" name="Freeform: Shape 36">
            <a:extLst>
              <a:ext uri="{FF2B5EF4-FFF2-40B4-BE49-F238E27FC236}">
                <a16:creationId xmlns:a16="http://schemas.microsoft.com/office/drawing/2014/main" id="{7EB76DC5-F703-43FB-A5D9-A9ADE420A1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253663" y="0"/>
            <a:ext cx="3938337" cy="3321595"/>
          </a:xfrm>
          <a:custGeom>
            <a:avLst/>
            <a:gdLst>
              <a:gd name="connsiteX0" fmla="*/ 1166365 w 3938337"/>
              <a:gd name="connsiteY0" fmla="*/ 0 h 3321595"/>
              <a:gd name="connsiteX1" fmla="*/ 107576 w 3938337"/>
              <a:gd name="connsiteY1" fmla="*/ 0 h 3321595"/>
              <a:gd name="connsiteX2" fmla="*/ 66927 w 3938337"/>
              <a:gd name="connsiteY2" fmla="*/ 0 h 3321595"/>
              <a:gd name="connsiteX3" fmla="*/ 0 w 3938337"/>
              <a:gd name="connsiteY3" fmla="*/ 0 h 3321595"/>
              <a:gd name="connsiteX4" fmla="*/ 0 w 3938337"/>
              <a:gd name="connsiteY4" fmla="*/ 59511 h 3321595"/>
              <a:gd name="connsiteX5" fmla="*/ 0 w 3938337"/>
              <a:gd name="connsiteY5" fmla="*/ 155390 h 3321595"/>
              <a:gd name="connsiteX6" fmla="*/ 0 w 3938337"/>
              <a:gd name="connsiteY6" fmla="*/ 901114 h 3321595"/>
              <a:gd name="connsiteX7" fmla="*/ 4 w 3938337"/>
              <a:gd name="connsiteY7" fmla="*/ 901114 h 3321595"/>
              <a:gd name="connsiteX8" fmla="*/ 4 w 3938337"/>
              <a:gd name="connsiteY8" fmla="*/ 471771 h 3321595"/>
              <a:gd name="connsiteX9" fmla="*/ 50187 w 3938337"/>
              <a:gd name="connsiteY9" fmla="*/ 407556 h 3321595"/>
              <a:gd name="connsiteX10" fmla="*/ 352921 w 3938337"/>
              <a:gd name="connsiteY10" fmla="*/ 118259 h 3321595"/>
              <a:gd name="connsiteX11" fmla="*/ 514890 w 3938337"/>
              <a:gd name="connsiteY11" fmla="*/ 2 h 3321595"/>
              <a:gd name="connsiteX12" fmla="*/ 1166365 w 3938337"/>
              <a:gd name="connsiteY12" fmla="*/ 2 h 3321595"/>
              <a:gd name="connsiteX13" fmla="*/ 3525817 w 3938337"/>
              <a:gd name="connsiteY13" fmla="*/ 0 h 3321595"/>
              <a:gd name="connsiteX14" fmla="*/ 3384145 w 3938337"/>
              <a:gd name="connsiteY14" fmla="*/ 0 h 3321595"/>
              <a:gd name="connsiteX15" fmla="*/ 3385646 w 3938337"/>
              <a:gd name="connsiteY15" fmla="*/ 1904 h 3321595"/>
              <a:gd name="connsiteX16" fmla="*/ 3780089 w 3938337"/>
              <a:gd name="connsiteY16" fmla="*/ 1354125 h 3321595"/>
              <a:gd name="connsiteX17" fmla="*/ 3552458 w 3938337"/>
              <a:gd name="connsiteY17" fmla="*/ 1969288 h 3321595"/>
              <a:gd name="connsiteX18" fmla="*/ 3414534 w 3938337"/>
              <a:gd name="connsiteY18" fmla="*/ 2115111 h 3321595"/>
              <a:gd name="connsiteX19" fmla="*/ 3395732 w 3938337"/>
              <a:gd name="connsiteY19" fmla="*/ 2131585 h 3321595"/>
              <a:gd name="connsiteX20" fmla="*/ 3390273 w 3938337"/>
              <a:gd name="connsiteY20" fmla="*/ 2137223 h 3321595"/>
              <a:gd name="connsiteX21" fmla="*/ 3348116 w 3938337"/>
              <a:gd name="connsiteY21" fmla="*/ 2173305 h 3321595"/>
              <a:gd name="connsiteX22" fmla="*/ 3251972 w 3938337"/>
              <a:gd name="connsiteY22" fmla="*/ 2257543 h 3321595"/>
              <a:gd name="connsiteX23" fmla="*/ 2878500 w 3938337"/>
              <a:gd name="connsiteY23" fmla="*/ 2542096 h 3321595"/>
              <a:gd name="connsiteX24" fmla="*/ 2730320 w 3938337"/>
              <a:gd name="connsiteY24" fmla="*/ 2651667 h 3321595"/>
              <a:gd name="connsiteX25" fmla="*/ 1512716 w 3938337"/>
              <a:gd name="connsiteY25" fmla="*/ 3203474 h 3321595"/>
              <a:gd name="connsiteX26" fmla="*/ 78219 w 3938337"/>
              <a:gd name="connsiteY26" fmla="*/ 2525579 h 3321595"/>
              <a:gd name="connsiteX27" fmla="*/ 0 w 3938337"/>
              <a:gd name="connsiteY27" fmla="*/ 2428877 h 3321595"/>
              <a:gd name="connsiteX28" fmla="*/ 0 w 3938337"/>
              <a:gd name="connsiteY28" fmla="*/ 2518435 h 3321595"/>
              <a:gd name="connsiteX29" fmla="*/ 81495 w 3938337"/>
              <a:gd name="connsiteY29" fmla="*/ 2618704 h 3321595"/>
              <a:gd name="connsiteX30" fmla="*/ 1576046 w 3938337"/>
              <a:gd name="connsiteY30" fmla="*/ 3321595 h 3321595"/>
              <a:gd name="connsiteX31" fmla="*/ 2844621 w 3938337"/>
              <a:gd name="connsiteY31" fmla="*/ 2749441 h 3321595"/>
              <a:gd name="connsiteX32" fmla="*/ 2999005 w 3938337"/>
              <a:gd name="connsiteY32" fmla="*/ 2635829 h 3321595"/>
              <a:gd name="connsiteX33" fmla="*/ 3701177 w 3938337"/>
              <a:gd name="connsiteY33" fmla="*/ 2041901 h 3321595"/>
              <a:gd name="connsiteX34" fmla="*/ 3938337 w 3938337"/>
              <a:gd name="connsiteY34" fmla="*/ 1404055 h 3321595"/>
              <a:gd name="connsiteX35" fmla="*/ 3527383 w 3938337"/>
              <a:gd name="connsiteY35" fmla="*/ 1974 h 332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938337" h="3321595">
                <a:moveTo>
                  <a:pt x="1166365" y="0"/>
                </a:moveTo>
                <a:lnTo>
                  <a:pt x="107576" y="0"/>
                </a:lnTo>
                <a:lnTo>
                  <a:pt x="66927" y="0"/>
                </a:lnTo>
                <a:lnTo>
                  <a:pt x="0" y="0"/>
                </a:lnTo>
                <a:lnTo>
                  <a:pt x="0" y="59511"/>
                </a:lnTo>
                <a:lnTo>
                  <a:pt x="0" y="155390"/>
                </a:lnTo>
                <a:lnTo>
                  <a:pt x="0" y="901114"/>
                </a:lnTo>
                <a:lnTo>
                  <a:pt x="4" y="901114"/>
                </a:lnTo>
                <a:lnTo>
                  <a:pt x="4" y="471771"/>
                </a:lnTo>
                <a:lnTo>
                  <a:pt x="50187" y="407556"/>
                </a:lnTo>
                <a:cubicBezTo>
                  <a:pt x="138559" y="305382"/>
                  <a:pt x="239680" y="208703"/>
                  <a:pt x="352921" y="118259"/>
                </a:cubicBezTo>
                <a:lnTo>
                  <a:pt x="514890" y="2"/>
                </a:lnTo>
                <a:lnTo>
                  <a:pt x="1166365" y="2"/>
                </a:lnTo>
                <a:close/>
                <a:moveTo>
                  <a:pt x="3525817" y="0"/>
                </a:moveTo>
                <a:lnTo>
                  <a:pt x="3384145" y="0"/>
                </a:lnTo>
                <a:lnTo>
                  <a:pt x="3385646" y="1904"/>
                </a:lnTo>
                <a:cubicBezTo>
                  <a:pt x="3641155" y="363079"/>
                  <a:pt x="3780089" y="835723"/>
                  <a:pt x="3780089" y="1354125"/>
                </a:cubicBezTo>
                <a:cubicBezTo>
                  <a:pt x="3780089" y="1590500"/>
                  <a:pt x="3709854" y="1780209"/>
                  <a:pt x="3552458" y="1969288"/>
                </a:cubicBezTo>
                <a:cubicBezTo>
                  <a:pt x="3511300" y="2018735"/>
                  <a:pt x="3464970" y="2067206"/>
                  <a:pt x="3414534" y="2115111"/>
                </a:cubicBezTo>
                <a:lnTo>
                  <a:pt x="3395732" y="2131585"/>
                </a:lnTo>
                <a:lnTo>
                  <a:pt x="3390273" y="2137223"/>
                </a:lnTo>
                <a:lnTo>
                  <a:pt x="3348116" y="2173305"/>
                </a:lnTo>
                <a:lnTo>
                  <a:pt x="3251972" y="2257543"/>
                </a:lnTo>
                <a:cubicBezTo>
                  <a:pt x="3136805" y="2351916"/>
                  <a:pt x="3009474" y="2445671"/>
                  <a:pt x="2878500" y="2542096"/>
                </a:cubicBezTo>
                <a:cubicBezTo>
                  <a:pt x="2830172" y="2577632"/>
                  <a:pt x="2780245" y="2614426"/>
                  <a:pt x="2730320" y="2651667"/>
                </a:cubicBezTo>
                <a:cubicBezTo>
                  <a:pt x="2283426" y="2984960"/>
                  <a:pt x="1957258" y="3203474"/>
                  <a:pt x="1512716" y="3203474"/>
                </a:cubicBezTo>
                <a:cubicBezTo>
                  <a:pt x="920041" y="3203474"/>
                  <a:pt x="478682" y="2998110"/>
                  <a:pt x="78219" y="2525579"/>
                </a:cubicBezTo>
                <a:lnTo>
                  <a:pt x="0" y="2428877"/>
                </a:lnTo>
                <a:lnTo>
                  <a:pt x="0" y="2518435"/>
                </a:lnTo>
                <a:lnTo>
                  <a:pt x="81495" y="2618704"/>
                </a:lnTo>
                <a:cubicBezTo>
                  <a:pt x="498723" y="3108658"/>
                  <a:pt x="958559" y="3321595"/>
                  <a:pt x="1576046" y="3321595"/>
                </a:cubicBezTo>
                <a:cubicBezTo>
                  <a:pt x="2039197" y="3321595"/>
                  <a:pt x="2379018" y="3095023"/>
                  <a:pt x="2844621" y="2749441"/>
                </a:cubicBezTo>
                <a:cubicBezTo>
                  <a:pt x="2896636" y="2710827"/>
                  <a:pt x="2948653" y="2672676"/>
                  <a:pt x="2999005" y="2635829"/>
                </a:cubicBezTo>
                <a:cubicBezTo>
                  <a:pt x="3271919" y="2435869"/>
                  <a:pt x="3529651" y="2246981"/>
                  <a:pt x="3701177" y="2041901"/>
                </a:cubicBezTo>
                <a:cubicBezTo>
                  <a:pt x="3865161" y="1845849"/>
                  <a:pt x="3938337" y="1649145"/>
                  <a:pt x="3938337" y="1404055"/>
                </a:cubicBezTo>
                <a:cubicBezTo>
                  <a:pt x="3938337" y="866538"/>
                  <a:pt x="3793587" y="376466"/>
                  <a:pt x="3527383" y="197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63569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1D3C"/>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98D75DA-3BAE-0C05-E44C-4C445BED7953}"/>
              </a:ext>
            </a:extLst>
          </p:cNvPr>
          <p:cNvSpPr>
            <a:spLocks noGrp="1"/>
          </p:cNvSpPr>
          <p:nvPr>
            <p:ph type="sldNum" sz="quarter" idx="12"/>
          </p:nvPr>
        </p:nvSpPr>
        <p:spPr/>
        <p:txBody>
          <a:bodyPr/>
          <a:lstStyle/>
          <a:p>
            <a:fld id="{4EB52204-4503-C045-B1CB-4600C041EDEC}" type="slidenum">
              <a:rPr lang="en-US" smtClean="0"/>
              <a:t>20</a:t>
            </a:fld>
            <a:endParaRPr lang="en-US"/>
          </a:p>
        </p:txBody>
      </p:sp>
      <p:sp>
        <p:nvSpPr>
          <p:cNvPr id="2" name="Title 1">
            <a:extLst>
              <a:ext uri="{FF2B5EF4-FFF2-40B4-BE49-F238E27FC236}">
                <a16:creationId xmlns:a16="http://schemas.microsoft.com/office/drawing/2014/main" id="{04B59274-48AC-DE81-3B49-4F3C886602CD}"/>
              </a:ext>
            </a:extLst>
          </p:cNvPr>
          <p:cNvSpPr>
            <a:spLocks noGrp="1"/>
          </p:cNvSpPr>
          <p:nvPr>
            <p:ph type="title" idx="4294967295"/>
          </p:nvPr>
        </p:nvSpPr>
        <p:spPr>
          <a:xfrm>
            <a:off x="0" y="725488"/>
            <a:ext cx="12192000" cy="1255712"/>
          </a:xfrm>
        </p:spPr>
        <p:txBody>
          <a:bodyPr/>
          <a:lstStyle/>
          <a:p>
            <a:pPr algn="ctr"/>
            <a:r>
              <a:rPr lang="en-US">
                <a:solidFill>
                  <a:schemeClr val="bg1"/>
                </a:solidFill>
              </a:rPr>
              <a:t>Annuity Features</a:t>
            </a:r>
          </a:p>
        </p:txBody>
      </p:sp>
      <p:pic>
        <p:nvPicPr>
          <p:cNvPr id="6" name="Picture 5" descr="A black background with orange and white text&#10;&#10;Description automatically generated">
            <a:extLst>
              <a:ext uri="{FF2B5EF4-FFF2-40B4-BE49-F238E27FC236}">
                <a16:creationId xmlns:a16="http://schemas.microsoft.com/office/drawing/2014/main" id="{99046852-2185-FFAB-D87B-AC5FF084BF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54200" y="2749550"/>
            <a:ext cx="2286000" cy="2476500"/>
          </a:xfrm>
          <a:prstGeom prst="rect">
            <a:avLst/>
          </a:prstGeom>
        </p:spPr>
      </p:pic>
      <p:pic>
        <p:nvPicPr>
          <p:cNvPr id="9" name="Picture 8" descr="A black background with two people holding hands&#10;&#10;Description automatically generated">
            <a:extLst>
              <a:ext uri="{FF2B5EF4-FFF2-40B4-BE49-F238E27FC236}">
                <a16:creationId xmlns:a16="http://schemas.microsoft.com/office/drawing/2014/main" id="{790BCD46-E49F-8E3F-8B37-896CDF0CE9E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53000" y="2736850"/>
            <a:ext cx="2286000" cy="2489200"/>
          </a:xfrm>
          <a:prstGeom prst="rect">
            <a:avLst/>
          </a:prstGeom>
        </p:spPr>
      </p:pic>
      <p:pic>
        <p:nvPicPr>
          <p:cNvPr id="11" name="Picture 10" descr="A green line drawing of a balance scale&#10;&#10;Description automatically generated">
            <a:extLst>
              <a:ext uri="{FF2B5EF4-FFF2-40B4-BE49-F238E27FC236}">
                <a16:creationId xmlns:a16="http://schemas.microsoft.com/office/drawing/2014/main" id="{BC4829C9-3FE8-AD3F-08BB-79DED1B68F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51800" y="2762250"/>
            <a:ext cx="2286000" cy="2463800"/>
          </a:xfrm>
          <a:prstGeom prst="rect">
            <a:avLst/>
          </a:prstGeom>
        </p:spPr>
      </p:pic>
    </p:spTree>
    <p:extLst>
      <p:ext uri="{BB962C8B-B14F-4D97-AF65-F5344CB8AC3E}">
        <p14:creationId xmlns:p14="http://schemas.microsoft.com/office/powerpoint/2010/main" val="2584069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900" decel="100000" fill="hold"/>
                                        <p:tgtEl>
                                          <p:spTgt spid="9"/>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900" decel="100000" fill="hold"/>
                                        <p:tgtEl>
                                          <p:spTgt spid="11"/>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34A59"/>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D10C480-8BD5-33FE-1C7A-0D56E282CD7B}"/>
              </a:ext>
            </a:extLst>
          </p:cNvPr>
          <p:cNvSpPr>
            <a:spLocks noGrp="1"/>
          </p:cNvSpPr>
          <p:nvPr>
            <p:ph type="sldNum" sz="quarter" idx="12"/>
          </p:nvPr>
        </p:nvSpPr>
        <p:spPr/>
        <p:txBody>
          <a:bodyPr/>
          <a:lstStyle/>
          <a:p>
            <a:fld id="{4EB52204-4503-C045-B1CB-4600C041EDEC}" type="slidenum">
              <a:rPr lang="en-US" smtClean="0"/>
              <a:t>21</a:t>
            </a:fld>
            <a:endParaRPr lang="en-US"/>
          </a:p>
        </p:txBody>
      </p:sp>
      <p:sp>
        <p:nvSpPr>
          <p:cNvPr id="2" name="Title 1">
            <a:extLst>
              <a:ext uri="{FF2B5EF4-FFF2-40B4-BE49-F238E27FC236}">
                <a16:creationId xmlns:a16="http://schemas.microsoft.com/office/drawing/2014/main" id="{6F130F52-1C59-E656-0681-3AD777FB6D2B}"/>
              </a:ext>
            </a:extLst>
          </p:cNvPr>
          <p:cNvSpPr>
            <a:spLocks noGrp="1"/>
          </p:cNvSpPr>
          <p:nvPr>
            <p:ph type="title" idx="4294967295"/>
          </p:nvPr>
        </p:nvSpPr>
        <p:spPr>
          <a:xfrm>
            <a:off x="0" y="582048"/>
            <a:ext cx="12192000" cy="1255712"/>
          </a:xfrm>
        </p:spPr>
        <p:txBody>
          <a:bodyPr/>
          <a:lstStyle/>
          <a:p>
            <a:pPr algn="ctr"/>
            <a:r>
              <a:rPr lang="en-US">
                <a:solidFill>
                  <a:schemeClr val="accent5"/>
                </a:solidFill>
              </a:rPr>
              <a:t>Takeaways</a:t>
            </a:r>
          </a:p>
        </p:txBody>
      </p:sp>
      <p:sp>
        <p:nvSpPr>
          <p:cNvPr id="3" name="Content Placeholder 2">
            <a:extLst>
              <a:ext uri="{FF2B5EF4-FFF2-40B4-BE49-F238E27FC236}">
                <a16:creationId xmlns:a16="http://schemas.microsoft.com/office/drawing/2014/main" id="{FA1D6D76-E13A-80CA-9A50-529C193CBD3B}"/>
              </a:ext>
            </a:extLst>
          </p:cNvPr>
          <p:cNvSpPr>
            <a:spLocks noGrp="1"/>
          </p:cNvSpPr>
          <p:nvPr>
            <p:ph idx="4294967295"/>
          </p:nvPr>
        </p:nvSpPr>
        <p:spPr>
          <a:xfrm>
            <a:off x="1206500" y="1900514"/>
            <a:ext cx="9258300" cy="4677522"/>
          </a:xfrm>
        </p:spPr>
        <p:txBody>
          <a:bodyPr>
            <a:normAutofit/>
          </a:bodyPr>
          <a:lstStyle/>
          <a:p>
            <a:pPr marL="565150" marR="0" lvl="0" indent="-514350">
              <a:lnSpc>
                <a:spcPct val="100000"/>
              </a:lnSpc>
              <a:spcBef>
                <a:spcPts val="0"/>
              </a:spcBef>
              <a:spcAft>
                <a:spcPts val="1800"/>
              </a:spcAft>
              <a:buClr>
                <a:schemeClr val="bg1"/>
              </a:buClr>
              <a:buFont typeface="+mj-lt"/>
              <a:buAutoNum type="arabicPeriod"/>
            </a:pPr>
            <a:r>
              <a:rPr lang="en-US">
                <a:solidFill>
                  <a:schemeClr val="bg1"/>
                </a:solidFill>
                <a:effectLst/>
                <a:cs typeface="Times New Roman" panose="02020603050405020304" pitchFamily="18" charset="0"/>
              </a:rPr>
              <a:t>Now’s the time to plan for eventual care needs.</a:t>
            </a:r>
          </a:p>
          <a:p>
            <a:pPr marL="565150" marR="0" lvl="0" indent="-514350">
              <a:lnSpc>
                <a:spcPct val="100000"/>
              </a:lnSpc>
              <a:spcBef>
                <a:spcPts val="0"/>
              </a:spcBef>
              <a:spcAft>
                <a:spcPts val="1800"/>
              </a:spcAft>
              <a:buClr>
                <a:schemeClr val="bg1"/>
              </a:buClr>
              <a:buFont typeface="+mj-lt"/>
              <a:buAutoNum type="arabicPeriod"/>
            </a:pPr>
            <a:r>
              <a:rPr lang="en-US">
                <a:solidFill>
                  <a:schemeClr val="bg1"/>
                </a:solidFill>
                <a:effectLst/>
                <a:cs typeface="Times New Roman" panose="02020603050405020304" pitchFamily="18" charset="0"/>
              </a:rPr>
              <a:t>Government programs are under intense, demographic pressure and may not provide the anticipated support.</a:t>
            </a:r>
          </a:p>
          <a:p>
            <a:pPr marL="565150" marR="0" lvl="0" indent="-514350">
              <a:lnSpc>
                <a:spcPct val="100000"/>
              </a:lnSpc>
              <a:spcBef>
                <a:spcPts val="0"/>
              </a:spcBef>
              <a:spcAft>
                <a:spcPts val="1800"/>
              </a:spcAft>
              <a:buClr>
                <a:schemeClr val="bg1"/>
              </a:buClr>
              <a:buFont typeface="+mj-lt"/>
              <a:buAutoNum type="arabicPeriod"/>
            </a:pPr>
            <a:r>
              <a:rPr lang="en-US">
                <a:solidFill>
                  <a:schemeClr val="bg1"/>
                </a:solidFill>
                <a:effectLst/>
                <a:cs typeface="Times New Roman" panose="02020603050405020304" pitchFamily="18" charset="0"/>
              </a:rPr>
              <a:t>Be aware of unique concerns for Solo Agers and how those needs can be mitigated.</a:t>
            </a:r>
          </a:p>
          <a:p>
            <a:pPr marL="565150" marR="0" lvl="0" indent="-514350">
              <a:lnSpc>
                <a:spcPct val="100000"/>
              </a:lnSpc>
              <a:spcBef>
                <a:spcPts val="0"/>
              </a:spcBef>
              <a:spcAft>
                <a:spcPts val="1800"/>
              </a:spcAft>
              <a:buClr>
                <a:schemeClr val="bg1"/>
              </a:buClr>
              <a:buFont typeface="+mj-lt"/>
              <a:buAutoNum type="arabicPeriod"/>
            </a:pPr>
            <a:r>
              <a:rPr lang="en-US">
                <a:solidFill>
                  <a:schemeClr val="bg1"/>
                </a:solidFill>
                <a:effectLst/>
                <a:cs typeface="Times New Roman" panose="02020603050405020304" pitchFamily="18" charset="0"/>
              </a:rPr>
              <a:t>Plan to have income that you cannot outlive — which also keeps up with inflation.</a:t>
            </a:r>
          </a:p>
        </p:txBody>
      </p:sp>
    </p:spTree>
    <p:extLst>
      <p:ext uri="{BB962C8B-B14F-4D97-AF65-F5344CB8AC3E}">
        <p14:creationId xmlns:p14="http://schemas.microsoft.com/office/powerpoint/2010/main" val="1929658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 name="Rectangle 2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Boy using stethoscope on grandfather">
            <a:extLst>
              <a:ext uri="{FF2B5EF4-FFF2-40B4-BE49-F238E27FC236}">
                <a16:creationId xmlns:a16="http://schemas.microsoft.com/office/drawing/2014/main" id="{7E93B59B-D15E-21BB-62AF-BE1478AD72D6}"/>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30000"/>
                    </a14:imgEffect>
                  </a14:imgLayer>
                </a14:imgProps>
              </a:ext>
              <a:ext uri="{28A0092B-C50C-407E-A947-70E740481C1C}">
                <a14:useLocalDpi xmlns:a14="http://schemas.microsoft.com/office/drawing/2010/main"/>
              </a:ext>
            </a:extLst>
          </a:blip>
          <a:srcRect/>
          <a:stretch/>
        </p:blipFill>
        <p:spPr>
          <a:xfrm>
            <a:off x="0" y="0"/>
            <a:ext cx="12192000" cy="6857999"/>
          </a:xfrm>
          <a:prstGeom prst="rect">
            <a:avLst/>
          </a:prstGeom>
        </p:spPr>
      </p:pic>
      <p:pic>
        <p:nvPicPr>
          <p:cNvPr id="17" name="Picture 16">
            <a:extLst>
              <a:ext uri="{FF2B5EF4-FFF2-40B4-BE49-F238E27FC236}">
                <a16:creationId xmlns:a16="http://schemas.microsoft.com/office/drawing/2014/main" id="{AF296051-EFDF-CF62-35EE-D689F9B0661A}"/>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109366" y="1995895"/>
            <a:ext cx="7973268" cy="3325405"/>
          </a:xfrm>
          <a:prstGeom prst="rect">
            <a:avLst/>
          </a:prstGeom>
        </p:spPr>
      </p:pic>
      <p:sp>
        <p:nvSpPr>
          <p:cNvPr id="2" name="TextBox 1">
            <a:extLst>
              <a:ext uri="{FF2B5EF4-FFF2-40B4-BE49-F238E27FC236}">
                <a16:creationId xmlns:a16="http://schemas.microsoft.com/office/drawing/2014/main" id="{60AA2A0D-951B-08B6-10B5-39CC424D9B56}"/>
              </a:ext>
            </a:extLst>
          </p:cNvPr>
          <p:cNvSpPr txBox="1"/>
          <p:nvPr/>
        </p:nvSpPr>
        <p:spPr>
          <a:xfrm>
            <a:off x="179294" y="6472518"/>
            <a:ext cx="1305165" cy="215444"/>
          </a:xfrm>
          <a:prstGeom prst="rect">
            <a:avLst/>
          </a:prstGeom>
          <a:noFill/>
        </p:spPr>
        <p:txBody>
          <a:bodyPr wrap="none" rtlCol="0">
            <a:spAutoFit/>
          </a:bodyPr>
          <a:lstStyle/>
          <a:p>
            <a:r>
              <a:rPr lang="en-US" sz="800" b="0" i="0">
                <a:solidFill>
                  <a:schemeClr val="tx2"/>
                </a:solidFill>
                <a:effectLst/>
                <a:latin typeface="Verdana" panose="020B0604030504040204" pitchFamily="34" charset="0"/>
                <a:ea typeface="Verdana" panose="020B0604030504040204" pitchFamily="34" charset="0"/>
                <a:cs typeface="Verdana" panose="020B0604030504040204" pitchFamily="34" charset="0"/>
              </a:rPr>
              <a:t>GCF02454 | 5950293</a:t>
            </a:r>
            <a:endParaRPr lang="en-US" sz="80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658588811"/>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712657D-47C8-18DF-1827-67DF476DCD0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Slide Number Placeholder 4">
            <a:extLst>
              <a:ext uri="{FF2B5EF4-FFF2-40B4-BE49-F238E27FC236}">
                <a16:creationId xmlns:a16="http://schemas.microsoft.com/office/drawing/2014/main" id="{234D27DF-10FC-8193-52B3-AB35F4918AD8}"/>
              </a:ext>
            </a:extLst>
          </p:cNvPr>
          <p:cNvSpPr>
            <a:spLocks noGrp="1"/>
          </p:cNvSpPr>
          <p:nvPr>
            <p:ph type="sldNum" sz="quarter" idx="12"/>
          </p:nvPr>
        </p:nvSpPr>
        <p:spPr>
          <a:xfrm>
            <a:off x="711200" y="6356350"/>
            <a:ext cx="10642600" cy="365125"/>
          </a:xfrm>
        </p:spPr>
        <p:txBody>
          <a:bodyPr/>
          <a:lstStyle/>
          <a:p>
            <a:r>
              <a:rPr lang="en-US"/>
              <a:t>*Demographic Turning Points for the United States: Population Projections for 2020 to 2060 (census.gov)  |  </a:t>
            </a:r>
            <a:fld id="{4EB52204-4503-C045-B1CB-4600C041EDEC}" type="slidenum">
              <a:rPr lang="en-US" smtClean="0"/>
              <a:t>3</a:t>
            </a:fld>
            <a:endParaRPr lang="en-US"/>
          </a:p>
        </p:txBody>
      </p:sp>
      <p:sp>
        <p:nvSpPr>
          <p:cNvPr id="8" name="Title 1">
            <a:extLst>
              <a:ext uri="{FF2B5EF4-FFF2-40B4-BE49-F238E27FC236}">
                <a16:creationId xmlns:a16="http://schemas.microsoft.com/office/drawing/2014/main" id="{36E160F1-4C1C-43DB-20C0-9A1D56D487C4}"/>
              </a:ext>
            </a:extLst>
          </p:cNvPr>
          <p:cNvSpPr txBox="1">
            <a:spLocks/>
          </p:cNvSpPr>
          <p:nvPr/>
        </p:nvSpPr>
        <p:spPr>
          <a:xfrm>
            <a:off x="0" y="477294"/>
            <a:ext cx="12192000" cy="12557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4000">
                <a:solidFill>
                  <a:schemeClr val="bg1"/>
                </a:solidFill>
              </a:rPr>
              <a:t>By the Numbers</a:t>
            </a:r>
          </a:p>
        </p:txBody>
      </p:sp>
    </p:spTree>
    <p:extLst>
      <p:ext uri="{BB962C8B-B14F-4D97-AF65-F5344CB8AC3E}">
        <p14:creationId xmlns:p14="http://schemas.microsoft.com/office/powerpoint/2010/main" val="2522836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1D3C"/>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7FC2C40-E74B-191B-2A36-48D21FC7F6FD}"/>
              </a:ext>
            </a:extLst>
          </p:cNvPr>
          <p:cNvSpPr>
            <a:spLocks noGrp="1"/>
          </p:cNvSpPr>
          <p:nvPr>
            <p:ph type="sldNum" sz="quarter" idx="12"/>
          </p:nvPr>
        </p:nvSpPr>
        <p:spPr/>
        <p:txBody>
          <a:bodyPr/>
          <a:lstStyle/>
          <a:p>
            <a:fld id="{4EB52204-4503-C045-B1CB-4600C041EDEC}" type="slidenum">
              <a:rPr lang="en-US" smtClean="0"/>
              <a:t>4</a:t>
            </a:fld>
            <a:endParaRPr lang="en-US"/>
          </a:p>
        </p:txBody>
      </p:sp>
      <p:sp>
        <p:nvSpPr>
          <p:cNvPr id="2" name="Title 1">
            <a:extLst>
              <a:ext uri="{FF2B5EF4-FFF2-40B4-BE49-F238E27FC236}">
                <a16:creationId xmlns:a16="http://schemas.microsoft.com/office/drawing/2014/main" id="{174AA0A2-4017-3B82-B7E0-2758E30AAF8A}"/>
              </a:ext>
            </a:extLst>
          </p:cNvPr>
          <p:cNvSpPr>
            <a:spLocks noGrp="1"/>
          </p:cNvSpPr>
          <p:nvPr>
            <p:ph type="title" idx="4294967295"/>
          </p:nvPr>
        </p:nvSpPr>
        <p:spPr>
          <a:xfrm>
            <a:off x="0" y="725488"/>
            <a:ext cx="12192000" cy="1255712"/>
          </a:xfrm>
        </p:spPr>
        <p:txBody>
          <a:bodyPr/>
          <a:lstStyle/>
          <a:p>
            <a:pPr algn="ctr"/>
            <a:r>
              <a:rPr lang="en-US">
                <a:solidFill>
                  <a:schemeClr val="bg1"/>
                </a:solidFill>
              </a:rPr>
              <a:t>Who needs care?</a:t>
            </a:r>
          </a:p>
        </p:txBody>
      </p:sp>
      <p:sp>
        <p:nvSpPr>
          <p:cNvPr id="6" name="TextBox 5">
            <a:extLst>
              <a:ext uri="{FF2B5EF4-FFF2-40B4-BE49-F238E27FC236}">
                <a16:creationId xmlns:a16="http://schemas.microsoft.com/office/drawing/2014/main" id="{93A51A99-B63E-A38A-80DA-0DF8F14B0C54}"/>
              </a:ext>
            </a:extLst>
          </p:cNvPr>
          <p:cNvSpPr txBox="1"/>
          <p:nvPr/>
        </p:nvSpPr>
        <p:spPr>
          <a:xfrm>
            <a:off x="819876" y="2442755"/>
            <a:ext cx="10552248" cy="2769989"/>
          </a:xfrm>
          <a:prstGeom prst="rect">
            <a:avLst/>
          </a:prstGeom>
          <a:noFill/>
        </p:spPr>
        <p:txBody>
          <a:bodyPr wrap="none" rtlCol="0">
            <a:spAutoFit/>
          </a:bodyPr>
          <a:lstStyle/>
          <a:p>
            <a:pPr marL="571500" indent="-571500">
              <a:spcAft>
                <a:spcPts val="1200"/>
              </a:spcAft>
              <a:buFont typeface="Arial" panose="020B0604020202020204" pitchFamily="34" charset="0"/>
              <a:buChar char="•"/>
            </a:pPr>
            <a:r>
              <a:rPr lang="en-US" sz="3600">
                <a:solidFill>
                  <a:schemeClr val="accent4"/>
                </a:solidFill>
                <a:effectLst/>
                <a:latin typeface="Verdana" panose="020B0604030504040204" pitchFamily="34" charset="0"/>
                <a:ea typeface="Verdana" panose="020B0604030504040204" pitchFamily="34" charset="0"/>
                <a:cs typeface="Verdana" panose="020B0604030504040204" pitchFamily="34" charset="0"/>
              </a:rPr>
              <a:t>42% of people over age 85</a:t>
            </a:r>
          </a:p>
          <a:p>
            <a:pPr marL="571500" indent="-571500">
              <a:spcAft>
                <a:spcPts val="1200"/>
              </a:spcAft>
              <a:buFont typeface="Arial" panose="020B0604020202020204" pitchFamily="34" charset="0"/>
              <a:buChar char="•"/>
            </a:pPr>
            <a:r>
              <a:rPr lang="en-US" sz="3600">
                <a:solidFill>
                  <a:schemeClr val="accent5"/>
                </a:solidFill>
                <a:effectLst/>
                <a:latin typeface="Verdana" panose="020B0604030504040204" pitchFamily="34" charset="0"/>
                <a:ea typeface="Verdana" panose="020B0604030504040204" pitchFamily="34" charset="0"/>
                <a:cs typeface="Verdana" panose="020B0604030504040204" pitchFamily="34" charset="0"/>
              </a:rPr>
              <a:t>58% of women over 65</a:t>
            </a:r>
          </a:p>
          <a:p>
            <a:pPr marL="571500" indent="-571500">
              <a:spcAft>
                <a:spcPts val="1200"/>
              </a:spcAft>
              <a:buFont typeface="Arial" panose="020B0604020202020204" pitchFamily="34" charset="0"/>
              <a:buChar char="•"/>
            </a:pPr>
            <a:r>
              <a:rPr lang="en-US" sz="3600">
                <a:solidFill>
                  <a:schemeClr val="accent6"/>
                </a:solidFill>
                <a:effectLst/>
                <a:latin typeface="Verdana" panose="020B0604030504040204" pitchFamily="34" charset="0"/>
                <a:ea typeface="Verdana" panose="020B0604030504040204" pitchFamily="34" charset="0"/>
                <a:cs typeface="Verdana" panose="020B0604030504040204" pitchFamily="34" charset="0"/>
              </a:rPr>
              <a:t>10% of Americans over 65 have dementia</a:t>
            </a:r>
          </a:p>
          <a:p>
            <a:pPr marL="571500" indent="-571500">
              <a:spcAft>
                <a:spcPts val="1200"/>
              </a:spcAft>
              <a:buFont typeface="Arial" panose="020B0604020202020204" pitchFamily="34" charset="0"/>
              <a:buChar char="•"/>
            </a:pPr>
            <a:r>
              <a:rPr lang="en-US" sz="3600">
                <a:solidFill>
                  <a:srgbClr val="A0D5B5"/>
                </a:solidFill>
                <a:effectLst/>
                <a:latin typeface="Verdana" panose="020B0604030504040204" pitchFamily="34" charset="0"/>
                <a:ea typeface="Verdana" panose="020B0604030504040204" pitchFamily="34" charset="0"/>
                <a:cs typeface="Verdana" panose="020B0604030504040204" pitchFamily="34" charset="0"/>
              </a:rPr>
              <a:t>38% of people over 85 have dementia</a:t>
            </a:r>
            <a:endParaRPr lang="en-US" sz="3600">
              <a:solidFill>
                <a:srgbClr val="A0D5B5"/>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495229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5000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5000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decel="5000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decel="50000"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34A59"/>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DE19A4D-56C0-DBB0-475D-1040AF26370A}"/>
              </a:ext>
            </a:extLst>
          </p:cNvPr>
          <p:cNvSpPr>
            <a:spLocks noGrp="1"/>
          </p:cNvSpPr>
          <p:nvPr>
            <p:ph type="sldNum" sz="quarter" idx="12"/>
          </p:nvPr>
        </p:nvSpPr>
        <p:spPr>
          <a:xfrm>
            <a:off x="2155371" y="6356350"/>
            <a:ext cx="9198429" cy="365125"/>
          </a:xfrm>
        </p:spPr>
        <p:txBody>
          <a:bodyPr/>
          <a:lstStyle/>
          <a:p>
            <a:r>
              <a:rPr lang="en-US"/>
              <a:t>*Must-Know Statistics About Long-Term Care: 2019 Edition Morningstar  |  </a:t>
            </a:r>
            <a:fld id="{4EB52204-4503-C045-B1CB-4600C041EDEC}" type="slidenum">
              <a:rPr lang="en-US" smtClean="0"/>
              <a:t>5</a:t>
            </a:fld>
            <a:endParaRPr lang="en-US"/>
          </a:p>
        </p:txBody>
      </p:sp>
      <p:sp>
        <p:nvSpPr>
          <p:cNvPr id="2" name="Title 1">
            <a:extLst>
              <a:ext uri="{FF2B5EF4-FFF2-40B4-BE49-F238E27FC236}">
                <a16:creationId xmlns:a16="http://schemas.microsoft.com/office/drawing/2014/main" id="{BC5EE2FA-F0BA-5241-7BB7-11C9565B63A2}"/>
              </a:ext>
            </a:extLst>
          </p:cNvPr>
          <p:cNvSpPr>
            <a:spLocks noGrp="1"/>
          </p:cNvSpPr>
          <p:nvPr>
            <p:ph type="title" idx="4294967295"/>
          </p:nvPr>
        </p:nvSpPr>
        <p:spPr>
          <a:xfrm>
            <a:off x="864326" y="777739"/>
            <a:ext cx="4400006" cy="1024936"/>
          </a:xfrm>
        </p:spPr>
        <p:txBody>
          <a:bodyPr/>
          <a:lstStyle/>
          <a:p>
            <a:r>
              <a:rPr lang="en-US">
                <a:solidFill>
                  <a:schemeClr val="bg1"/>
                </a:solidFill>
                <a:latin typeface="Verdana"/>
                <a:ea typeface="Verdana"/>
              </a:rPr>
              <a:t>Longevity</a:t>
            </a:r>
            <a:endParaRPr lang="en-US">
              <a:solidFill>
                <a:schemeClr val="bg1"/>
              </a:solidFill>
            </a:endParaRPr>
          </a:p>
        </p:txBody>
      </p:sp>
      <p:pic>
        <p:nvPicPr>
          <p:cNvPr id="8" name="Picture 7" descr="Nurse helping old woman">
            <a:extLst>
              <a:ext uri="{FF2B5EF4-FFF2-40B4-BE49-F238E27FC236}">
                <a16:creationId xmlns:a16="http://schemas.microsoft.com/office/drawing/2014/main" id="{A12DCA8A-B7FE-4154-1AAD-D7C9F35A15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63902" y="633051"/>
            <a:ext cx="5818647" cy="5095012"/>
          </a:xfrm>
          <a:prstGeom prst="rect">
            <a:avLst/>
          </a:prstGeom>
        </p:spPr>
      </p:pic>
      <p:sp>
        <p:nvSpPr>
          <p:cNvPr id="10" name="TextBox 9">
            <a:extLst>
              <a:ext uri="{FF2B5EF4-FFF2-40B4-BE49-F238E27FC236}">
                <a16:creationId xmlns:a16="http://schemas.microsoft.com/office/drawing/2014/main" id="{B989D560-D1EF-5909-E54B-B59BF6E15CFD}"/>
              </a:ext>
            </a:extLst>
          </p:cNvPr>
          <p:cNvSpPr txBox="1"/>
          <p:nvPr/>
        </p:nvSpPr>
        <p:spPr>
          <a:xfrm>
            <a:off x="864326" y="2106376"/>
            <a:ext cx="4530634" cy="2862322"/>
          </a:xfrm>
          <a:prstGeom prst="rect">
            <a:avLst/>
          </a:prstGeom>
          <a:noFill/>
        </p:spPr>
        <p:txBody>
          <a:bodyPr wrap="square" rtlCol="0">
            <a:spAutoFit/>
          </a:bodyPr>
          <a:lstStyle/>
          <a:p>
            <a:pPr>
              <a:spcAft>
                <a:spcPts val="2400"/>
              </a:spcAft>
            </a:pPr>
            <a:r>
              <a:rPr lang="en-US" sz="3200">
                <a:solidFill>
                  <a:schemeClr val="accent4"/>
                </a:solidFill>
                <a:effectLst/>
                <a:latin typeface="Verdana" panose="020B0604030504040204" pitchFamily="34" charset="0"/>
                <a:ea typeface="Verdana" panose="020B0604030504040204" pitchFamily="34" charset="0"/>
                <a:cs typeface="Verdana" panose="020B0604030504040204" pitchFamily="34" charset="0"/>
              </a:rPr>
              <a:t>Longevity is the multiplier of all risks.</a:t>
            </a:r>
          </a:p>
          <a:p>
            <a:pPr>
              <a:spcAft>
                <a:spcPts val="2400"/>
              </a:spcAft>
            </a:pPr>
            <a:r>
              <a:rPr lang="en-US" sz="3200">
                <a:solidFill>
                  <a:schemeClr val="accent5"/>
                </a:solidFill>
                <a:effectLst/>
                <a:latin typeface="Verdana" panose="020B0604030504040204" pitchFamily="34" charset="0"/>
                <a:ea typeface="Verdana" panose="020B0604030504040204" pitchFamily="34" charset="0"/>
                <a:cs typeface="Verdana" panose="020B0604030504040204" pitchFamily="34" charset="0"/>
              </a:rPr>
              <a:t>42% of people over age 85 need long-term care services.</a:t>
            </a:r>
            <a:r>
              <a:rPr lang="en-US" sz="3200" baseline="30000">
                <a:solidFill>
                  <a:schemeClr val="accent5"/>
                </a:solidFill>
                <a:effectLst/>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780005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5000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50000"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1D3C"/>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80568B6-8A1A-655A-ECFA-305E8759395D}"/>
              </a:ext>
            </a:extLst>
          </p:cNvPr>
          <p:cNvSpPr>
            <a:spLocks noGrp="1"/>
          </p:cNvSpPr>
          <p:nvPr>
            <p:ph type="sldNum" sz="quarter" idx="12"/>
          </p:nvPr>
        </p:nvSpPr>
        <p:spPr>
          <a:xfrm>
            <a:off x="1371603" y="6356350"/>
            <a:ext cx="9982197" cy="365125"/>
          </a:xfrm>
        </p:spPr>
        <p:txBody>
          <a:bodyPr/>
          <a:lstStyle/>
          <a:p>
            <a:r>
              <a:rPr lang="en-US"/>
              <a:t>*NCHS Data Brief, Number 427, December 2021  |  </a:t>
            </a:r>
            <a:fld id="{4EB52204-4503-C045-B1CB-4600C041EDEC}" type="slidenum">
              <a:rPr lang="en-US" smtClean="0"/>
              <a:pPr/>
              <a:t>6</a:t>
            </a:fld>
            <a:endParaRPr lang="en-US"/>
          </a:p>
        </p:txBody>
      </p:sp>
      <p:sp>
        <p:nvSpPr>
          <p:cNvPr id="2" name="Title 1">
            <a:extLst>
              <a:ext uri="{FF2B5EF4-FFF2-40B4-BE49-F238E27FC236}">
                <a16:creationId xmlns:a16="http://schemas.microsoft.com/office/drawing/2014/main" id="{C0A4CB6C-9F47-31EB-AEF1-8B940AAB1508}"/>
              </a:ext>
            </a:extLst>
          </p:cNvPr>
          <p:cNvSpPr>
            <a:spLocks noGrp="1"/>
          </p:cNvSpPr>
          <p:nvPr>
            <p:ph type="title" idx="4294967295"/>
          </p:nvPr>
        </p:nvSpPr>
        <p:spPr>
          <a:xfrm>
            <a:off x="0" y="348479"/>
            <a:ext cx="12192000" cy="1255712"/>
          </a:xfrm>
        </p:spPr>
        <p:txBody>
          <a:bodyPr/>
          <a:lstStyle/>
          <a:p>
            <a:pPr algn="ctr"/>
            <a:r>
              <a:rPr lang="en-US">
                <a:solidFill>
                  <a:schemeClr val="bg1"/>
                </a:solidFill>
                <a:latin typeface="Verdana"/>
                <a:ea typeface="Verdana"/>
              </a:rPr>
              <a:t>Solo Agers</a:t>
            </a:r>
            <a:endParaRPr lang="en-US">
              <a:solidFill>
                <a:schemeClr val="bg1"/>
              </a:solidFill>
            </a:endParaRPr>
          </a:p>
        </p:txBody>
      </p:sp>
      <p:pic>
        <p:nvPicPr>
          <p:cNvPr id="6" name="Picture 5">
            <a:extLst>
              <a:ext uri="{FF2B5EF4-FFF2-40B4-BE49-F238E27FC236}">
                <a16:creationId xmlns:a16="http://schemas.microsoft.com/office/drawing/2014/main" id="{8242786A-D277-397F-3EC8-136EE744B6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76367" y="1837508"/>
            <a:ext cx="2901026" cy="3998141"/>
          </a:xfrm>
          <a:prstGeom prst="rect">
            <a:avLst/>
          </a:prstGeom>
        </p:spPr>
      </p:pic>
      <p:cxnSp>
        <p:nvCxnSpPr>
          <p:cNvPr id="9" name="Straight Connector 8">
            <a:extLst>
              <a:ext uri="{FF2B5EF4-FFF2-40B4-BE49-F238E27FC236}">
                <a16:creationId xmlns:a16="http://schemas.microsoft.com/office/drawing/2014/main" id="{DD22BA7B-506E-A5F0-C592-ECCD077B7A56}"/>
              </a:ext>
            </a:extLst>
          </p:cNvPr>
          <p:cNvCxnSpPr>
            <a:cxnSpLocks/>
          </p:cNvCxnSpPr>
          <p:nvPr/>
        </p:nvCxnSpPr>
        <p:spPr>
          <a:xfrm>
            <a:off x="5625737" y="1837508"/>
            <a:ext cx="0" cy="39981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11" name="Picture 10" descr="A green and white text on a black background&#10;&#10;Description automatically generated">
            <a:extLst>
              <a:ext uri="{FF2B5EF4-FFF2-40B4-BE49-F238E27FC236}">
                <a16:creationId xmlns:a16="http://schemas.microsoft.com/office/drawing/2014/main" id="{E0D0CB21-EA55-4C34-57E5-ADEA1212197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37967" y="3025049"/>
            <a:ext cx="4077666" cy="1910443"/>
          </a:xfrm>
          <a:prstGeom prst="rect">
            <a:avLst/>
          </a:prstGeom>
        </p:spPr>
      </p:pic>
    </p:spTree>
    <p:extLst>
      <p:ext uri="{BB962C8B-B14F-4D97-AF65-F5344CB8AC3E}">
        <p14:creationId xmlns:p14="http://schemas.microsoft.com/office/powerpoint/2010/main" val="2991834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34A59"/>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E68125B-781D-D8C0-7BFE-CFD9EC6C1CD6}"/>
              </a:ext>
            </a:extLst>
          </p:cNvPr>
          <p:cNvSpPr>
            <a:spLocks noGrp="1"/>
          </p:cNvSpPr>
          <p:nvPr>
            <p:ph type="sldNum" sz="quarter" idx="12"/>
          </p:nvPr>
        </p:nvSpPr>
        <p:spPr/>
        <p:txBody>
          <a:bodyPr/>
          <a:lstStyle/>
          <a:p>
            <a:fld id="{4EB52204-4503-C045-B1CB-4600C041EDEC}" type="slidenum">
              <a:rPr lang="en-US" smtClean="0"/>
              <a:t>7</a:t>
            </a:fld>
            <a:endParaRPr lang="en-US"/>
          </a:p>
        </p:txBody>
      </p:sp>
      <p:sp>
        <p:nvSpPr>
          <p:cNvPr id="6" name="Title 1">
            <a:extLst>
              <a:ext uri="{FF2B5EF4-FFF2-40B4-BE49-F238E27FC236}">
                <a16:creationId xmlns:a16="http://schemas.microsoft.com/office/drawing/2014/main" id="{81A8F75D-69E7-7049-DB54-641C7F566925}"/>
              </a:ext>
            </a:extLst>
          </p:cNvPr>
          <p:cNvSpPr txBox="1">
            <a:spLocks/>
          </p:cNvSpPr>
          <p:nvPr/>
        </p:nvSpPr>
        <p:spPr>
          <a:xfrm>
            <a:off x="7086600" y="963849"/>
            <a:ext cx="4400006" cy="10249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solidFill>
                  <a:schemeClr val="bg1"/>
                </a:solidFill>
                <a:latin typeface="Verdana"/>
                <a:ea typeface="Verdana"/>
              </a:rPr>
              <a:t>The Dilemma</a:t>
            </a:r>
            <a:endParaRPr lang="en-US">
              <a:solidFill>
                <a:schemeClr val="bg1"/>
              </a:solidFill>
            </a:endParaRPr>
          </a:p>
        </p:txBody>
      </p:sp>
      <p:pic>
        <p:nvPicPr>
          <p:cNvPr id="7" name="Picture 6" descr="Senior woman working">
            <a:extLst>
              <a:ext uri="{FF2B5EF4-FFF2-40B4-BE49-F238E27FC236}">
                <a16:creationId xmlns:a16="http://schemas.microsoft.com/office/drawing/2014/main" id="{7B533D6A-FE10-B45D-EFC9-E8E04673015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09451" y="633051"/>
            <a:ext cx="5818647" cy="5095012"/>
          </a:xfrm>
          <a:prstGeom prst="rect">
            <a:avLst/>
          </a:prstGeom>
        </p:spPr>
      </p:pic>
      <p:sp>
        <p:nvSpPr>
          <p:cNvPr id="8" name="TextBox 7">
            <a:extLst>
              <a:ext uri="{FF2B5EF4-FFF2-40B4-BE49-F238E27FC236}">
                <a16:creationId xmlns:a16="http://schemas.microsoft.com/office/drawing/2014/main" id="{CE04CA7B-A7BF-D84A-68FA-B750DF6D3616}"/>
              </a:ext>
            </a:extLst>
          </p:cNvPr>
          <p:cNvSpPr txBox="1"/>
          <p:nvPr/>
        </p:nvSpPr>
        <p:spPr>
          <a:xfrm>
            <a:off x="7086600" y="2046944"/>
            <a:ext cx="4400006" cy="3847207"/>
          </a:xfrm>
          <a:prstGeom prst="rect">
            <a:avLst/>
          </a:prstGeom>
          <a:noFill/>
        </p:spPr>
        <p:txBody>
          <a:bodyPr wrap="square" rtlCol="0">
            <a:spAutoFit/>
          </a:bodyPr>
          <a:lstStyle/>
          <a:p>
            <a:pPr>
              <a:spcAft>
                <a:spcPts val="2400"/>
              </a:spcAft>
            </a:pPr>
            <a:r>
              <a:rPr lang="en-US" sz="3200">
                <a:solidFill>
                  <a:schemeClr val="accent4"/>
                </a:solidFill>
                <a:effectLst/>
                <a:latin typeface="Verdana" panose="020B0604030504040204" pitchFamily="34" charset="0"/>
                <a:ea typeface="Verdana" panose="020B0604030504040204" pitchFamily="34" charset="0"/>
                <a:cs typeface="Verdana" panose="020B0604030504040204" pitchFamily="34" charset="0"/>
              </a:rPr>
              <a:t>Women generally earn less.</a:t>
            </a:r>
          </a:p>
          <a:p>
            <a:pPr>
              <a:spcAft>
                <a:spcPts val="2400"/>
              </a:spcAft>
            </a:pPr>
            <a:r>
              <a:rPr lang="en-US" sz="3200">
                <a:solidFill>
                  <a:schemeClr val="accent5"/>
                </a:solidFill>
                <a:effectLst/>
                <a:latin typeface="Verdana" panose="020B0604030504040204" pitchFamily="34" charset="0"/>
                <a:ea typeface="Verdana" panose="020B0604030504040204" pitchFamily="34" charset="0"/>
                <a:cs typeface="Verdana" panose="020B0604030504040204" pitchFamily="34" charset="0"/>
              </a:rPr>
              <a:t>However, they also </a:t>
            </a:r>
            <a:r>
              <a:rPr lang="en-US" sz="3200" b="1">
                <a:solidFill>
                  <a:schemeClr val="accent5"/>
                </a:solidFill>
                <a:effectLst/>
                <a:latin typeface="Verdana" panose="020B0604030504040204" pitchFamily="34" charset="0"/>
                <a:ea typeface="Verdana" panose="020B0604030504040204" pitchFamily="34" charset="0"/>
                <a:cs typeface="Verdana" panose="020B0604030504040204" pitchFamily="34" charset="0"/>
              </a:rPr>
              <a:t>need those dollars to last longer </a:t>
            </a:r>
            <a:r>
              <a:rPr lang="en-US" sz="3200">
                <a:solidFill>
                  <a:schemeClr val="accent5"/>
                </a:solidFill>
                <a:effectLst/>
                <a:latin typeface="Verdana" panose="020B0604030504040204" pitchFamily="34" charset="0"/>
                <a:ea typeface="Verdana" panose="020B0604030504040204" pitchFamily="34" charset="0"/>
                <a:cs typeface="Verdana" panose="020B0604030504040204" pitchFamily="34" charset="0"/>
              </a:rPr>
              <a:t>because of a longer life expectancy.</a:t>
            </a:r>
          </a:p>
        </p:txBody>
      </p:sp>
    </p:spTree>
    <p:extLst>
      <p:ext uri="{BB962C8B-B14F-4D97-AF65-F5344CB8AC3E}">
        <p14:creationId xmlns:p14="http://schemas.microsoft.com/office/powerpoint/2010/main" val="3680318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5000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50000"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1D3C"/>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A81005B-E7B0-A20F-4D95-276B5BBD29BE}"/>
              </a:ext>
            </a:extLst>
          </p:cNvPr>
          <p:cNvSpPr>
            <a:spLocks noGrp="1"/>
          </p:cNvSpPr>
          <p:nvPr>
            <p:ph type="sldNum" sz="quarter" idx="12"/>
          </p:nvPr>
        </p:nvSpPr>
        <p:spPr/>
        <p:txBody>
          <a:bodyPr/>
          <a:lstStyle/>
          <a:p>
            <a:fld id="{4EB52204-4503-C045-B1CB-4600C041EDEC}" type="slidenum">
              <a:rPr lang="en-US" smtClean="0"/>
              <a:t>8</a:t>
            </a:fld>
            <a:endParaRPr lang="en-US"/>
          </a:p>
        </p:txBody>
      </p:sp>
      <p:sp>
        <p:nvSpPr>
          <p:cNvPr id="2" name="Title 1">
            <a:extLst>
              <a:ext uri="{FF2B5EF4-FFF2-40B4-BE49-F238E27FC236}">
                <a16:creationId xmlns:a16="http://schemas.microsoft.com/office/drawing/2014/main" id="{72A5CD18-91E8-352F-38A3-4EFDC3A3F8D2}"/>
              </a:ext>
            </a:extLst>
          </p:cNvPr>
          <p:cNvSpPr>
            <a:spLocks noGrp="1"/>
          </p:cNvSpPr>
          <p:nvPr>
            <p:ph type="title" idx="4294967295"/>
          </p:nvPr>
        </p:nvSpPr>
        <p:spPr>
          <a:xfrm>
            <a:off x="0" y="725488"/>
            <a:ext cx="12192000" cy="1255712"/>
          </a:xfrm>
        </p:spPr>
        <p:txBody>
          <a:bodyPr/>
          <a:lstStyle/>
          <a:p>
            <a:pPr algn="ctr"/>
            <a:r>
              <a:rPr lang="en-US">
                <a:solidFill>
                  <a:schemeClr val="bg1"/>
                </a:solidFill>
              </a:rPr>
              <a:t>Three Factors to Consider</a:t>
            </a:r>
          </a:p>
        </p:txBody>
      </p:sp>
      <p:grpSp>
        <p:nvGrpSpPr>
          <p:cNvPr id="15" name="Group 14">
            <a:extLst>
              <a:ext uri="{FF2B5EF4-FFF2-40B4-BE49-F238E27FC236}">
                <a16:creationId xmlns:a16="http://schemas.microsoft.com/office/drawing/2014/main" id="{915A0BD2-CA94-6001-DDEC-2D22AC72649C}"/>
              </a:ext>
            </a:extLst>
          </p:cNvPr>
          <p:cNvGrpSpPr/>
          <p:nvPr/>
        </p:nvGrpSpPr>
        <p:grpSpPr>
          <a:xfrm>
            <a:off x="1146175" y="2449512"/>
            <a:ext cx="2533650" cy="3452167"/>
            <a:chOff x="1146175" y="2449512"/>
            <a:chExt cx="2533650" cy="3452167"/>
          </a:xfrm>
        </p:grpSpPr>
        <p:pic>
          <p:nvPicPr>
            <p:cNvPr id="4" name="Picture 3" descr="Bearded bald man looking away">
              <a:extLst>
                <a:ext uri="{FF2B5EF4-FFF2-40B4-BE49-F238E27FC236}">
                  <a16:creationId xmlns:a16="http://schemas.microsoft.com/office/drawing/2014/main" id="{6D297014-6689-2EBB-6E44-61D442B647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46175" y="2449512"/>
              <a:ext cx="2533650" cy="2533650"/>
            </a:xfrm>
            <a:prstGeom prst="ellipse">
              <a:avLst/>
            </a:prstGeom>
          </p:spPr>
        </p:pic>
        <p:sp>
          <p:nvSpPr>
            <p:cNvPr id="7" name="TextBox 6">
              <a:extLst>
                <a:ext uri="{FF2B5EF4-FFF2-40B4-BE49-F238E27FC236}">
                  <a16:creationId xmlns:a16="http://schemas.microsoft.com/office/drawing/2014/main" id="{D07FA4C4-65BB-1468-84A2-93A790FC136D}"/>
                </a:ext>
              </a:extLst>
            </p:cNvPr>
            <p:cNvSpPr txBox="1"/>
            <p:nvPr/>
          </p:nvSpPr>
          <p:spPr>
            <a:xfrm>
              <a:off x="1314450" y="5440014"/>
              <a:ext cx="2197100" cy="461665"/>
            </a:xfrm>
            <a:prstGeom prst="rect">
              <a:avLst/>
            </a:prstGeom>
            <a:noFill/>
          </p:spPr>
          <p:txBody>
            <a:bodyPr wrap="square">
              <a:spAutoFit/>
            </a:bodyPr>
            <a:lstStyle/>
            <a:p>
              <a:pPr algn="ctr"/>
              <a:r>
                <a:rPr lang="en-US" sz="2400">
                  <a:solidFill>
                    <a:schemeClr val="accent5"/>
                  </a:solidFill>
                  <a:effectLst/>
                  <a:latin typeface="Verdana" panose="020B0604030504040204" pitchFamily="34" charset="0"/>
                  <a:ea typeface="Verdana" panose="020B0604030504040204" pitchFamily="34" charset="0"/>
                  <a:cs typeface="Verdana" panose="020B0604030504040204" pitchFamily="34" charset="0"/>
                </a:rPr>
                <a:t>Solo Agers</a:t>
              </a:r>
              <a:endParaRPr lang="en-US" sz="2400">
                <a:solidFill>
                  <a:schemeClr val="accent5"/>
                </a:solidFill>
              </a:endParaRPr>
            </a:p>
          </p:txBody>
        </p:sp>
      </p:grpSp>
      <p:grpSp>
        <p:nvGrpSpPr>
          <p:cNvPr id="16" name="Group 15">
            <a:extLst>
              <a:ext uri="{FF2B5EF4-FFF2-40B4-BE49-F238E27FC236}">
                <a16:creationId xmlns:a16="http://schemas.microsoft.com/office/drawing/2014/main" id="{C9E44C6C-F4BD-70A3-98DB-535120AC472C}"/>
              </a:ext>
            </a:extLst>
          </p:cNvPr>
          <p:cNvGrpSpPr/>
          <p:nvPr/>
        </p:nvGrpSpPr>
        <p:grpSpPr>
          <a:xfrm>
            <a:off x="4827613" y="2449510"/>
            <a:ext cx="2536773" cy="3450581"/>
            <a:chOff x="4827613" y="2449510"/>
            <a:chExt cx="2536773" cy="3450581"/>
          </a:xfrm>
        </p:grpSpPr>
        <p:sp>
          <p:nvSpPr>
            <p:cNvPr id="9" name="TextBox 8">
              <a:extLst>
                <a:ext uri="{FF2B5EF4-FFF2-40B4-BE49-F238E27FC236}">
                  <a16:creationId xmlns:a16="http://schemas.microsoft.com/office/drawing/2014/main" id="{94A37F05-B901-C4B5-4196-2712BBFBF484}"/>
                </a:ext>
              </a:extLst>
            </p:cNvPr>
            <p:cNvSpPr txBox="1"/>
            <p:nvPr/>
          </p:nvSpPr>
          <p:spPr>
            <a:xfrm>
              <a:off x="5022850" y="5438426"/>
              <a:ext cx="2197100" cy="461665"/>
            </a:xfrm>
            <a:prstGeom prst="rect">
              <a:avLst/>
            </a:prstGeom>
            <a:noFill/>
          </p:spPr>
          <p:txBody>
            <a:bodyPr wrap="square">
              <a:spAutoFit/>
            </a:bodyPr>
            <a:lstStyle/>
            <a:p>
              <a:pPr algn="ctr"/>
              <a:r>
                <a:rPr lang="en-US" sz="2400">
                  <a:solidFill>
                    <a:srgbClr val="A0D5B5"/>
                  </a:solidFill>
                  <a:effectLst/>
                  <a:latin typeface="Verdana" panose="020B0604030504040204" pitchFamily="34" charset="0"/>
                  <a:ea typeface="Verdana" panose="020B0604030504040204" pitchFamily="34" charset="0"/>
                  <a:cs typeface="Verdana" panose="020B0604030504040204" pitchFamily="34" charset="0"/>
                </a:rPr>
                <a:t>Females</a:t>
              </a:r>
              <a:endParaRPr lang="en-US" sz="2400">
                <a:solidFill>
                  <a:srgbClr val="A0D5B5"/>
                </a:solidFill>
              </a:endParaRPr>
            </a:p>
          </p:txBody>
        </p:sp>
        <p:pic>
          <p:nvPicPr>
            <p:cNvPr id="12" name="Picture 11" descr="Senior women drinking tea">
              <a:extLst>
                <a:ext uri="{FF2B5EF4-FFF2-40B4-BE49-F238E27FC236}">
                  <a16:creationId xmlns:a16="http://schemas.microsoft.com/office/drawing/2014/main" id="{1AC9C94F-C71C-0870-648C-8E2ADD01484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27613" y="2449510"/>
              <a:ext cx="2536773" cy="2533651"/>
            </a:xfrm>
            <a:prstGeom prst="ellipse">
              <a:avLst/>
            </a:prstGeom>
          </p:spPr>
        </p:pic>
      </p:grpSp>
      <p:grpSp>
        <p:nvGrpSpPr>
          <p:cNvPr id="17" name="Group 16">
            <a:extLst>
              <a:ext uri="{FF2B5EF4-FFF2-40B4-BE49-F238E27FC236}">
                <a16:creationId xmlns:a16="http://schemas.microsoft.com/office/drawing/2014/main" id="{8B00D8D1-3BF0-9582-9F9B-586CE6F7A33B}"/>
              </a:ext>
            </a:extLst>
          </p:cNvPr>
          <p:cNvGrpSpPr/>
          <p:nvPr/>
        </p:nvGrpSpPr>
        <p:grpSpPr>
          <a:xfrm>
            <a:off x="8512175" y="2449510"/>
            <a:ext cx="2533650" cy="3450581"/>
            <a:chOff x="8512175" y="2449510"/>
            <a:chExt cx="2533650" cy="3450581"/>
          </a:xfrm>
        </p:grpSpPr>
        <p:sp>
          <p:nvSpPr>
            <p:cNvPr id="10" name="TextBox 9">
              <a:extLst>
                <a:ext uri="{FF2B5EF4-FFF2-40B4-BE49-F238E27FC236}">
                  <a16:creationId xmlns:a16="http://schemas.microsoft.com/office/drawing/2014/main" id="{74A533F4-9106-7C5B-C589-D476D88496BD}"/>
                </a:ext>
              </a:extLst>
            </p:cNvPr>
            <p:cNvSpPr txBox="1"/>
            <p:nvPr/>
          </p:nvSpPr>
          <p:spPr>
            <a:xfrm>
              <a:off x="8556625" y="5438426"/>
              <a:ext cx="2444750" cy="461665"/>
            </a:xfrm>
            <a:prstGeom prst="rect">
              <a:avLst/>
            </a:prstGeom>
            <a:noFill/>
          </p:spPr>
          <p:txBody>
            <a:bodyPr wrap="square">
              <a:spAutoFit/>
            </a:bodyPr>
            <a:lstStyle/>
            <a:p>
              <a:pPr algn="ctr"/>
              <a:r>
                <a:rPr lang="en-US" sz="2400">
                  <a:solidFill>
                    <a:schemeClr val="accent6"/>
                  </a:solidFill>
                  <a:effectLst/>
                  <a:latin typeface="Verdana" panose="020B0604030504040204" pitchFamily="34" charset="0"/>
                  <a:ea typeface="Verdana" panose="020B0604030504040204" pitchFamily="34" charset="0"/>
                  <a:cs typeface="Verdana" panose="020B0604030504040204" pitchFamily="34" charset="0"/>
                </a:rPr>
                <a:t>Tax Legislation</a:t>
              </a:r>
              <a:endParaRPr lang="en-US" sz="2400">
                <a:solidFill>
                  <a:schemeClr val="accent6"/>
                </a:solidFill>
              </a:endParaRPr>
            </a:p>
          </p:txBody>
        </p:sp>
        <p:pic>
          <p:nvPicPr>
            <p:cNvPr id="14" name="Picture 13" descr="Gavel resting on block">
              <a:extLst>
                <a:ext uri="{FF2B5EF4-FFF2-40B4-BE49-F238E27FC236}">
                  <a16:creationId xmlns:a16="http://schemas.microsoft.com/office/drawing/2014/main" id="{495BBDEB-3B3A-FF7F-3FF3-A060D765AF3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512175" y="2449510"/>
              <a:ext cx="2533650" cy="2533650"/>
            </a:xfrm>
            <a:prstGeom prst="ellipse">
              <a:avLst/>
            </a:prstGeom>
          </p:spPr>
        </p:pic>
      </p:grpSp>
    </p:spTree>
    <p:extLst>
      <p:ext uri="{BB962C8B-B14F-4D97-AF65-F5344CB8AC3E}">
        <p14:creationId xmlns:p14="http://schemas.microsoft.com/office/powerpoint/2010/main" val="3531476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eople and child exchanging gifts">
            <a:extLst>
              <a:ext uri="{FF2B5EF4-FFF2-40B4-BE49-F238E27FC236}">
                <a16:creationId xmlns:a16="http://schemas.microsoft.com/office/drawing/2014/main" id="{114B2D70-62DC-67EB-43FE-E7ABC434A1BE}"/>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1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a:noFill/>
        </p:spPr>
      </p:pic>
      <p:sp>
        <p:nvSpPr>
          <p:cNvPr id="5" name="Slide Number Placeholder 4">
            <a:extLst>
              <a:ext uri="{FF2B5EF4-FFF2-40B4-BE49-F238E27FC236}">
                <a16:creationId xmlns:a16="http://schemas.microsoft.com/office/drawing/2014/main" id="{6E9C0FA6-3886-E53B-E9AF-9DD0E75347B9}"/>
              </a:ext>
            </a:extLst>
          </p:cNvPr>
          <p:cNvSpPr>
            <a:spLocks noGrp="1"/>
          </p:cNvSpPr>
          <p:nvPr>
            <p:ph type="sldNum" sz="quarter" idx="12"/>
          </p:nvPr>
        </p:nvSpPr>
        <p:spPr/>
        <p:txBody>
          <a:bodyPr/>
          <a:lstStyle/>
          <a:p>
            <a:fld id="{4EB52204-4503-C045-B1CB-4600C041EDEC}" type="slidenum">
              <a:rPr lang="en-US" smtClean="0"/>
              <a:t>9</a:t>
            </a:fld>
            <a:endParaRPr lang="en-US"/>
          </a:p>
        </p:txBody>
      </p:sp>
      <p:sp>
        <p:nvSpPr>
          <p:cNvPr id="2" name="Title 1">
            <a:extLst>
              <a:ext uri="{FF2B5EF4-FFF2-40B4-BE49-F238E27FC236}">
                <a16:creationId xmlns:a16="http://schemas.microsoft.com/office/drawing/2014/main" id="{870A0655-F9B5-D7C9-F7FA-B8E36C3BC0F9}"/>
              </a:ext>
            </a:extLst>
          </p:cNvPr>
          <p:cNvSpPr>
            <a:spLocks noGrp="1"/>
          </p:cNvSpPr>
          <p:nvPr>
            <p:ph type="title" idx="4294967295"/>
          </p:nvPr>
        </p:nvSpPr>
        <p:spPr>
          <a:xfrm>
            <a:off x="0" y="2801144"/>
            <a:ext cx="12192000" cy="1255712"/>
          </a:xfrm>
          <a:effectLst>
            <a:outerShdw blurRad="114300" dist="38100" dir="2700000" algn="tl" rotWithShape="0">
              <a:prstClr val="black">
                <a:alpha val="40000"/>
              </a:prstClr>
            </a:outerShdw>
          </a:effectLst>
        </p:spPr>
        <p:txBody>
          <a:bodyPr>
            <a:normAutofit/>
          </a:bodyPr>
          <a:lstStyle/>
          <a:p>
            <a:pPr algn="ctr"/>
            <a:r>
              <a:rPr lang="en-US" sz="5400">
                <a:solidFill>
                  <a:schemeClr val="bg1"/>
                </a:solidFill>
              </a:rPr>
              <a:t>Life Insurance</a:t>
            </a:r>
          </a:p>
        </p:txBody>
      </p:sp>
    </p:spTree>
    <p:extLst>
      <p:ext uri="{BB962C8B-B14F-4D97-AF65-F5344CB8AC3E}">
        <p14:creationId xmlns:p14="http://schemas.microsoft.com/office/powerpoint/2010/main" val="3840329673"/>
      </p:ext>
    </p:extLst>
  </p:cSld>
  <p:clrMapOvr>
    <a:masterClrMapping/>
  </p:clrMapOvr>
</p:sld>
</file>

<file path=ppt/theme/theme1.xml><?xml version="1.0" encoding="utf-8"?>
<a:theme xmlns:a="http://schemas.openxmlformats.org/drawingml/2006/main" name="Office Theme">
  <a:themeElements>
    <a:clrScheme name="HCB">
      <a:dk1>
        <a:srgbClr val="5F6061"/>
      </a:dk1>
      <a:lt1>
        <a:srgbClr val="FFFFFF"/>
      </a:lt1>
      <a:dk2>
        <a:srgbClr val="7E8083"/>
      </a:dk2>
      <a:lt2>
        <a:srgbClr val="E7E6E6"/>
      </a:lt2>
      <a:accent1>
        <a:srgbClr val="F58026"/>
      </a:accent1>
      <a:accent2>
        <a:srgbClr val="00A0AF"/>
      </a:accent2>
      <a:accent3>
        <a:srgbClr val="F05133"/>
      </a:accent3>
      <a:accent4>
        <a:srgbClr val="B0BC22"/>
      </a:accent4>
      <a:accent5>
        <a:srgbClr val="68C8C6"/>
      </a:accent5>
      <a:accent6>
        <a:srgbClr val="FDBB30"/>
      </a:accent6>
      <a:hlink>
        <a:srgbClr val="00A0AF"/>
      </a:hlink>
      <a:folHlink>
        <a:srgbClr val="00A0A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219640A2DCE1F45BC40F801F6E33248" ma:contentTypeVersion="20" ma:contentTypeDescription="Create a new document." ma:contentTypeScope="" ma:versionID="0d25ac62b834eb419de23f9ff5ca9549">
  <xsd:schema xmlns:xsd="http://www.w3.org/2001/XMLSchema" xmlns:xs="http://www.w3.org/2001/XMLSchema" xmlns:p="http://schemas.microsoft.com/office/2006/metadata/properties" xmlns:ns1="http://schemas.microsoft.com/sharepoint/v3" xmlns:ns2="7ba5046e-4cbe-4ec0-b932-24b43f73a120" xmlns:ns3="4a55573c-7546-4348-bfd9-bbf8999b7957" targetNamespace="http://schemas.microsoft.com/office/2006/metadata/properties" ma:root="true" ma:fieldsID="01c3ffd979d3df16117bb79e4d91fcb0" ns1:_="" ns2:_="" ns3:_="">
    <xsd:import namespace="http://schemas.microsoft.com/sharepoint/v3"/>
    <xsd:import namespace="7ba5046e-4cbe-4ec0-b932-24b43f73a120"/>
    <xsd:import namespace="4a55573c-7546-4348-bfd9-bbf8999b795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1:_ip_UnifiedCompliancePolicyProperties" minOccurs="0"/>
                <xsd:element ref="ns1:_ip_UnifiedCompliancePolicyUIAc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a5046e-4cbe-4ec0-b932-24b43f73a12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200d63f1-6995-4739-91df-1f9b0d9389c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a55573c-7546-4348-bfd9-bbf8999b795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d941f017-529e-441e-9a34-c5289ee29fca}" ma:internalName="TaxCatchAll" ma:showField="CatchAllData" ma:web="4a55573c-7546-4348-bfd9-bbf8999b795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a55573c-7546-4348-bfd9-bbf8999b7957" xsi:nil="true"/>
    <SharedWithUsers xmlns="4a55573c-7546-4348-bfd9-bbf8999b7957">
      <UserInfo>
        <DisplayName>Simm, Nancy</DisplayName>
        <AccountId>289</AccountId>
        <AccountType/>
      </UserInfo>
      <UserInfo>
        <DisplayName>Guimont, Grant</DisplayName>
        <AccountId>1750</AccountId>
        <AccountType/>
      </UserInfo>
      <UserInfo>
        <DisplayName>Raczkowski, Michael</DisplayName>
        <AccountId>720</AccountId>
        <AccountType/>
      </UserInfo>
      <UserInfo>
        <DisplayName>Catrini, Tony</DisplayName>
        <AccountId>503</AccountId>
        <AccountType/>
      </UserInfo>
    </SharedWithUsers>
    <lcf76f155ced4ddcb4097134ff3c332f xmlns="7ba5046e-4cbe-4ec0-b932-24b43f73a120">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4F83E48F-5A75-4624-B450-688ABDED598D}">
  <ds:schemaRefs>
    <ds:schemaRef ds:uri="4a55573c-7546-4348-bfd9-bbf8999b7957"/>
    <ds:schemaRef ds:uri="7ba5046e-4cbe-4ec0-b932-24b43f73a1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0346203-C9ED-40A7-BFC5-EA17D90714DB}">
  <ds:schemaRefs>
    <ds:schemaRef ds:uri="http://schemas.microsoft.com/sharepoint/v3/contenttype/forms"/>
  </ds:schemaRefs>
</ds:datastoreItem>
</file>

<file path=customXml/itemProps3.xml><?xml version="1.0" encoding="utf-8"?>
<ds:datastoreItem xmlns:ds="http://schemas.openxmlformats.org/officeDocument/2006/customXml" ds:itemID="{C8131BD2-89D8-4D81-B77F-360A6BE02386}">
  <ds:schemaRefs>
    <ds:schemaRef ds:uri="4a55573c-7546-4348-bfd9-bbf8999b7957"/>
    <ds:schemaRef ds:uri="7ba5046e-4cbe-4ec0-b932-24b43f73a12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22</Slides>
  <Notes>21</Notes>
  <HiddenSlides>0</HiddenSlide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PowerPoint Presentation</vt:lpstr>
      <vt:lpstr>Who needs care?</vt:lpstr>
      <vt:lpstr>Longevity</vt:lpstr>
      <vt:lpstr>Solo Agers</vt:lpstr>
      <vt:lpstr>PowerPoint Presentation</vt:lpstr>
      <vt:lpstr>Three Factors to Consider</vt:lpstr>
      <vt:lpstr>Life Insurance</vt:lpstr>
      <vt:lpstr>Life Insurance Features</vt:lpstr>
      <vt:lpstr>PowerPoint Presentation</vt:lpstr>
      <vt:lpstr>PowerPoint Presentation</vt:lpstr>
      <vt:lpstr>PowerPoint Presentation</vt:lpstr>
      <vt:lpstr>Linked Benefits 70% of long-term care claims begin as home care.</vt:lpstr>
      <vt:lpstr>Linked Benefit Features</vt:lpstr>
      <vt:lpstr>Annuities The Other Half of Rainy-Day Planning</vt:lpstr>
      <vt:lpstr>The Strength of Annuities</vt:lpstr>
      <vt:lpstr>The Ugly Truth</vt:lpstr>
      <vt:lpstr>Annuity Benefits</vt:lpstr>
      <vt:lpstr>Annuity Features</vt:lpstr>
      <vt:lpstr>Takeaways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Sinnott, Lauren</dc:creator>
  <cp:revision>3</cp:revision>
  <dcterms:created xsi:type="dcterms:W3CDTF">2022-11-03T20:39:31Z</dcterms:created>
  <dcterms:modified xsi:type="dcterms:W3CDTF">2023-10-04T20:36:03Z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0x010100E219640A2DCE1F45BC40F801F6E33248</vt:lpwstr>
  </property>
  <property fmtid="{D5CDD505-2E9C-101B-9397-08002B2CF9AE}" pid="3" name="TaxKeyword">
    <vt:lpwstr/>
  </property>
  <property fmtid="{D5CDD505-2E9C-101B-9397-08002B2CF9AE}" pid="4" name="MediaServiceImageTags">
    <vt:lpwstr/>
  </property>
</Properties>
</file>